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9" r:id="rId2"/>
    <p:sldId id="302" r:id="rId3"/>
    <p:sldId id="288" r:id="rId4"/>
    <p:sldId id="289" r:id="rId5"/>
    <p:sldId id="290" r:id="rId6"/>
    <p:sldId id="291" r:id="rId7"/>
    <p:sldId id="292" r:id="rId8"/>
    <p:sldId id="294" r:id="rId9"/>
    <p:sldId id="293" r:id="rId10"/>
    <p:sldId id="295" r:id="rId11"/>
    <p:sldId id="303" r:id="rId12"/>
    <p:sldId id="297" r:id="rId13"/>
    <p:sldId id="298" r:id="rId14"/>
    <p:sldId id="296" r:id="rId15"/>
    <p:sldId id="261" r:id="rId16"/>
    <p:sldId id="299" r:id="rId17"/>
    <p:sldId id="282" r:id="rId18"/>
    <p:sldId id="301" r:id="rId19"/>
    <p:sldId id="283" r:id="rId20"/>
    <p:sldId id="262" r:id="rId21"/>
    <p:sldId id="304" r:id="rId22"/>
    <p:sldId id="305" r:id="rId23"/>
    <p:sldId id="306" r:id="rId24"/>
    <p:sldId id="307" r:id="rId25"/>
    <p:sldId id="287" r:id="rId26"/>
    <p:sldId id="308" r:id="rId27"/>
    <p:sldId id="278" r:id="rId2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79CC93D-E52E-4D84-901B-11D7331DD495}">
          <p14:sldIdLst>
            <p14:sldId id="259"/>
            <p14:sldId id="302"/>
          </p14:sldIdLst>
        </p14:section>
        <p14:section name="概述和目标" id="{ABA716BF-3A5C-4ADB-94C9-CFEF84EBA240}">
          <p14:sldIdLst>
            <p14:sldId id="288"/>
            <p14:sldId id="289"/>
            <p14:sldId id="290"/>
            <p14:sldId id="291"/>
            <p14:sldId id="292"/>
            <p14:sldId id="294"/>
            <p14:sldId id="293"/>
            <p14:sldId id="295"/>
            <p14:sldId id="303"/>
            <p14:sldId id="297"/>
            <p14:sldId id="298"/>
            <p14:sldId id="296"/>
            <p14:sldId id="261"/>
            <p14:sldId id="299"/>
            <p14:sldId id="282"/>
            <p14:sldId id="301"/>
            <p14:sldId id="283"/>
            <p14:sldId id="262"/>
            <p14:sldId id="304"/>
            <p14:sldId id="305"/>
            <p14:sldId id="306"/>
            <p14:sldId id="307"/>
            <p14:sldId id="287"/>
            <p14:sldId id="308"/>
            <p14:sldId id="27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中度样式 1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00" autoAdjust="0"/>
    <p:restoredTop sz="83977" autoAdjust="0"/>
  </p:normalViewPr>
  <p:slideViewPr>
    <p:cSldViewPr>
      <p:cViewPr varScale="1">
        <p:scale>
          <a:sx n="61" d="100"/>
          <a:sy n="61" d="100"/>
        </p:scale>
        <p:origin x="-18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CN" sz="1200"/>
            </a:lvl1pPr>
          </a:lstStyle>
          <a:p>
            <a:endParaRPr lang="zh-C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CN" sz="1200"/>
            </a:lvl1pPr>
          </a:lstStyle>
          <a:p>
            <a:fld id="{D83FDC75-7F73-4A4A-A77C-09AADF00E0EA}" type="datetimeFigureOut">
              <a:rPr lang="en-US" altLang="zh-CN" smtClean="0"/>
              <a:pPr/>
              <a:t>9/29/2014</a:t>
            </a:fld>
            <a:endParaRPr lang="zh-C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CN" sz="1200"/>
            </a:lvl1pPr>
          </a:lstStyle>
          <a:p>
            <a:endParaRPr lang="zh-C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CN" sz="1200"/>
            </a:lvl1pPr>
          </a:lstStyle>
          <a:p>
            <a:fld id="{459226BF-1F13-42D3-80DC-373E7ADD1EBC}" type="slidenum">
              <a:rPr lang="zh-CN" smtClean="0"/>
              <a:pPr/>
              <a:t>‹#›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14148111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CN" sz="1200"/>
            </a:lvl1pPr>
          </a:lstStyle>
          <a:p>
            <a:fld id="{48AEF76B-3757-4A0B-AF93-28494465C1DD}" type="datetimeFigureOut">
              <a:pPr/>
              <a:t>2014/9/16</a:t>
            </a:fld>
            <a:endParaRPr lang="zh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CN" sz="1200"/>
            </a:lvl1pPr>
          </a:lstStyle>
          <a:p>
            <a:fld id="{75693FD4-8F83-4EF7-AC3F-0DC0388986B0}" type="slidenum">
              <a:pPr/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179746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/>
            </a:pPr>
            <a:r>
              <a:rPr lang="zh-CN" dirty="0" smtClean="0"/>
              <a:t>在组设置中可使用此模板作为演示培训材料的起始文件。</a:t>
            </a:r>
          </a:p>
          <a:p>
            <a:endParaRPr lang="zh-CN" dirty="0" smtClean="0"/>
          </a:p>
          <a:p>
            <a:pPr lvl="0"/>
            <a:r>
              <a:rPr lang="zh-CN" sz="1200" b="1" dirty="0" smtClean="0"/>
              <a:t>节</a:t>
            </a:r>
            <a:endParaRPr lang="zh-CN" sz="1200" b="0" dirty="0" smtClean="0"/>
          </a:p>
          <a:p>
            <a:pPr lvl="0"/>
            <a:r>
              <a:rPr lang="zh-CN" sz="1200" b="0" dirty="0" smtClean="0"/>
              <a:t>右键单击幻灯片以添加节。</a:t>
            </a:r>
            <a:r>
              <a:rPr lang="zh-CN" sz="1200" b="0" baseline="0" dirty="0" smtClean="0"/>
              <a:t> 节可以帮助您组织幻灯片或促进多个作者之间的协作。</a:t>
            </a:r>
            <a:endParaRPr lang="zh-CN" sz="1200" b="0" dirty="0" smtClean="0"/>
          </a:p>
          <a:p>
            <a:pPr lvl="0"/>
            <a:endParaRPr lang="zh-CN" sz="1200" b="1" dirty="0" smtClean="0"/>
          </a:p>
          <a:p>
            <a:pPr lvl="0"/>
            <a:r>
              <a:rPr lang="zh-CN" sz="1200" b="1" dirty="0" smtClean="0"/>
              <a:t>备注</a:t>
            </a:r>
          </a:p>
          <a:p>
            <a:pPr lvl="0"/>
            <a:r>
              <a:rPr lang="zh-CN" sz="1200" dirty="0" smtClean="0"/>
              <a:t>使用“备注”节传递备注或为受众提供其他详细信息。</a:t>
            </a:r>
            <a:r>
              <a:rPr lang="zh-CN" sz="1200" baseline="0" dirty="0" smtClean="0"/>
              <a:t> 演示过程中，可在“演示文稿视图”中查看这些备注。 </a:t>
            </a:r>
          </a:p>
          <a:p>
            <a:pPr lvl="0">
              <a:buFontTx/>
              <a:buNone/>
            </a:pPr>
            <a:r>
              <a:rPr lang="zh-CN" sz="1200" dirty="0" smtClean="0"/>
              <a:t>请记住字体大小(对于可访问性、可见性、录像和联机生产都非常重要)</a:t>
            </a:r>
          </a:p>
          <a:p>
            <a:pPr lvl="0"/>
            <a:endParaRPr lang="zh-CN" sz="1200" dirty="0" smtClean="0"/>
          </a:p>
          <a:p>
            <a:pPr lvl="0">
              <a:buFontTx/>
              <a:buNone/>
            </a:pPr>
            <a:r>
              <a:rPr lang="zh-CN" sz="1200" b="1" dirty="0" smtClean="0"/>
              <a:t>协调的色彩 </a:t>
            </a:r>
          </a:p>
          <a:p>
            <a:pPr lvl="0">
              <a:buFontTx/>
              <a:buNone/>
            </a:pPr>
            <a:r>
              <a:rPr lang="zh-CN" sz="1200" dirty="0" smtClean="0"/>
              <a:t>特别注意图形、图表和文本框。</a:t>
            </a:r>
            <a:r>
              <a:rPr lang="zh-CN" sz="1200" baseline="0" dirty="0" smtClean="0"/>
              <a:t> </a:t>
            </a:r>
            <a:endParaRPr lang="zh-CN" sz="1200" dirty="0" smtClean="0"/>
          </a:p>
          <a:p>
            <a:pPr lvl="0"/>
            <a:r>
              <a:rPr lang="zh-CN" sz="1200" dirty="0" smtClean="0"/>
              <a:t>请考虑与会者将以黑白或 </a:t>
            </a:r>
            <a:r>
              <a:rPr lang="zh-CN" sz="1200" dirty="0" err="1" smtClean="0"/>
              <a:t>灰色调</a:t>
            </a:r>
            <a:r>
              <a:rPr lang="zh-CN" sz="1200" dirty="0" smtClean="0"/>
              <a:t>打印。请运行测试打印，以确保当以纯黑白和 </a:t>
            </a:r>
            <a:r>
              <a:rPr lang="zh-CN" sz="1200" dirty="0" err="1" smtClean="0"/>
              <a:t>灰色调</a:t>
            </a:r>
            <a:r>
              <a:rPr lang="zh-CN" sz="1200" dirty="0" smtClean="0"/>
              <a:t>打印时，您的颜色工作正常。</a:t>
            </a:r>
          </a:p>
          <a:p>
            <a:pPr lvl="0">
              <a:buFontTx/>
              <a:buNone/>
            </a:pPr>
            <a:endParaRPr lang="zh-CN" sz="1200" dirty="0" smtClean="0"/>
          </a:p>
          <a:p>
            <a:pPr lvl="0">
              <a:buFontTx/>
              <a:buNone/>
            </a:pPr>
            <a:r>
              <a:rPr lang="zh-CN" sz="1200" b="1" dirty="0" smtClean="0"/>
              <a:t>图形、表格和图表</a:t>
            </a:r>
          </a:p>
          <a:p>
            <a:pPr lvl="0"/>
            <a:r>
              <a:rPr lang="zh-CN" sz="1200" dirty="0" smtClean="0"/>
              <a:t>保持简单: 如果可能，请使用一致的、不分散的样式和颜色。</a:t>
            </a:r>
          </a:p>
          <a:p>
            <a:pPr lvl="0"/>
            <a:r>
              <a:rPr lang="zh-CN" sz="1200" dirty="0" smtClean="0"/>
              <a:t>标记所有图表和表格。</a:t>
            </a:r>
          </a:p>
          <a:p>
            <a:endParaRPr lang="zh-CN" dirty="0" smtClean="0"/>
          </a:p>
          <a:p>
            <a:endParaRPr lang="zh-CN" dirty="0" smtClean="0"/>
          </a:p>
          <a:p>
            <a:endParaRPr 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zh-CN" smtClean="0"/>
              <a:pPr/>
              <a:t>1</a:t>
            </a:fld>
            <a:endParaRPr 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zh-CN" dirty="0" smtClean="0"/>
              <a:t>提供演示文稿的简要概述。</a:t>
            </a:r>
            <a:r>
              <a:rPr lang="zh-CN" baseline="0" dirty="0" smtClean="0"/>
              <a:t> 介绍</a:t>
            </a:r>
            <a:r>
              <a:rPr lang="zh-CN" dirty="0" smtClean="0"/>
              <a:t>演示文稿的重点及其重要的原因。</a:t>
            </a:r>
          </a:p>
          <a:p>
            <a:pPr>
              <a:lnSpc>
                <a:spcPct val="80000"/>
              </a:lnSpc>
            </a:pPr>
            <a:r>
              <a:rPr lang="zh-CN" dirty="0" smtClean="0"/>
              <a:t>逐一介绍主要主题。</a:t>
            </a:r>
          </a:p>
          <a:p>
            <a:r>
              <a:rPr lang="zh-CN" dirty="0" smtClean="0"/>
              <a:t>为了使观众了解演示文稿，您可以在整个演示文稿过程中重复此概述幻灯片，突出显示下一个您将讨论的特定主题。</a:t>
            </a:r>
            <a:r>
              <a:rPr lang="zh-CN" baseline="0" dirty="0" smtClean="0"/>
              <a:t>   </a:t>
            </a:r>
            <a:r>
              <a:rPr lang="zh-CN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altLang="zh-CN" smtClean="0"/>
              <a:pPr/>
              <a:t>15</a:t>
            </a:fld>
            <a:endParaRPr 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altLang="zh-CN" smtClean="0"/>
              <a:pPr/>
              <a:t>17</a:t>
            </a:fld>
            <a:endParaRPr 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altLang="zh-CN" smtClean="0"/>
              <a:pPr/>
              <a:t>19</a:t>
            </a:fld>
            <a:endParaRPr 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indent="-228600">
              <a:buFont typeface="+mj-lt"/>
              <a:buNone/>
            </a:pPr>
            <a:r>
              <a:rPr lang="zh-CN" altLang="en-US" sz="1200" dirty="0" smtClean="0"/>
              <a:t>档案管理软件采用关系模型的数据结构，它是建立在严格的数学概念的基础上，要求表必须满足一定的规范条件，其中最基本的一条就是，表的每个分量必须是一个不可分割的数据项，也就是说不允许表中还有表。如</a:t>
            </a:r>
            <a:endParaRPr lang="zh-CN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altLang="zh-CN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8269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/>
            </a:pPr>
            <a:r>
              <a:rPr lang="zh-CN" b="0" dirty="0" smtClean="0"/>
              <a:t>此培训完成后，受众能够做些什么?</a:t>
            </a:r>
            <a:r>
              <a:rPr lang="zh-CN" b="0" baseline="0" dirty="0" smtClean="0"/>
              <a:t>  </a:t>
            </a:r>
            <a:r>
              <a:rPr lang="zh-CN" dirty="0" smtClean="0"/>
              <a:t> 简要描述受众将通过哪些方式从此演示文稿受益。</a:t>
            </a:r>
            <a:r>
              <a:rPr lang="zh-CN" baseline="0" dirty="0" smtClean="0"/>
              <a:t> </a:t>
            </a:r>
            <a:r>
              <a:rPr lang="zh-CN" dirty="0" smtClean="0"/>
              <a:t> </a:t>
            </a:r>
            <a:r>
              <a:rPr lang="zh-CN" baseline="0" dirty="0" smtClean="0"/>
              <a:t>  </a:t>
            </a:r>
            <a:endParaRPr 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altLang="zh-CN" smtClean="0"/>
              <a:pPr/>
              <a:t>25</a:t>
            </a:fld>
            <a:endParaRPr 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zh-CN" dirty="0" smtClean="0"/>
              <a:t>Microsoft </a:t>
            </a:r>
            <a:r>
              <a:rPr lang="zh-CN" b="1" dirty="0" smtClean="0"/>
              <a:t>Engineering Excellence</a:t>
            </a:r>
            <a:endParaRPr lang="zh-CN" dirty="0" smtClean="0"/>
          </a:p>
        </p:txBody>
      </p:sp>
      <p:sp>
        <p:nvSpPr>
          <p:cNvPr id="43011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zh-CN" dirty="0" smtClean="0"/>
              <a:t>Microsoft 机密</a:t>
            </a:r>
          </a:p>
        </p:txBody>
      </p:sp>
      <p:sp>
        <p:nvSpPr>
          <p:cNvPr id="43012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FF76F4-FC11-42FE-9D94-04E3E6D16C06}" type="slidenum">
              <a:rPr lang="en-US" altLang="zh-CN" smtClean="0"/>
              <a:pPr/>
              <a:t>27</a:t>
            </a:fld>
            <a:endParaRPr lang="zh-CN" dirty="0" smtClean="0"/>
          </a:p>
        </p:txBody>
      </p:sp>
      <p:sp>
        <p:nvSpPr>
          <p:cNvPr id="430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3"/>
            <a:ext cx="6261652" cy="4603230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zh-CN" dirty="0" smtClean="0"/>
          </a:p>
          <a:p>
            <a:endParaRPr lang="zh-CN" dirty="0" smtClean="0"/>
          </a:p>
          <a:p>
            <a:endParaRPr lang="zh-CN" dirty="0" smtClean="0"/>
          </a:p>
          <a:p>
            <a:endParaRPr lang="zh-CN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eaLnBrk="1" latinLnBrk="0" hangingPunct="1">
              <a:defRPr kumimoji="0" lang="zh-CN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zh-CN"/>
              <a:t>单击此处编辑母版标题样式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zh-CN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zh-CN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zh-CN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zh-CN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zh-CN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zh-CN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zh-CN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zh-CN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zh-CN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zh-CN" altLang="en-US" smtClean="0"/>
              <a:t>单击此处编辑母版副标题样式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zh-CN" sz="2000" baseline="0"/>
            </a:lvl1pPr>
          </a:lstStyle>
          <a:p>
            <a:r>
              <a:rPr kumimoji="0" lang="zh-CN"/>
              <a:t>公司徽标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2014/9/16</a:t>
            </a:fld>
            <a:endParaRPr kumimoji="0" 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CN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2014/9/16</a:t>
            </a:fld>
            <a:endParaRPr kumimoji="0" 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CN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仅显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pPr/>
              <a:t>2014/9/16</a:t>
            </a:fld>
            <a:endParaRPr kumimoji="0" 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zh-C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CN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eaLnBrk="1" latinLnBrk="0" hangingPunct="1">
              <a:defRPr kumimoji="0" lang="zh-CN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zh-CN"/>
              <a:t>单击此处编辑母版标题样式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2014/9/16</a:t>
            </a:fld>
            <a:endParaRPr kumimoji="0" 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CN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zh-CN" sz="1800"/>
            </a:lvl1pPr>
          </a:lstStyle>
          <a:p>
            <a:r>
              <a:rPr kumimoji="0" lang="zh-CN"/>
              <a:t>公司徽标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eaLnBrk="1" latinLnBrk="0" hangingPunct="1">
              <a:defRPr kumimoji="0" lang="zh-CN"/>
            </a:lvl1pPr>
          </a:lstStyle>
          <a:p>
            <a:r>
              <a:rPr kumimoji="0" lang="zh-CN"/>
              <a:t>单击此处可编辑母版标题样式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zh-CN" sz="3200">
                <a:latin typeface="+mn-lt"/>
              </a:defRPr>
            </a:lvl1pPr>
            <a:lvl2pPr eaLnBrk="1" latinLnBrk="0" hangingPunct="1">
              <a:defRPr kumimoji="0" lang="zh-CN" sz="2800">
                <a:latin typeface="+mn-lt"/>
              </a:defRPr>
            </a:lvl2pPr>
            <a:lvl3pPr eaLnBrk="1" latinLnBrk="0" hangingPunct="1">
              <a:defRPr kumimoji="0" lang="zh-CN" sz="2400">
                <a:latin typeface="+mn-lt"/>
              </a:defRPr>
            </a:lvl3pPr>
            <a:lvl4pPr eaLnBrk="1" latinLnBrk="0" hangingPunct="1">
              <a:defRPr kumimoji="0" lang="zh-CN" sz="2400">
                <a:latin typeface="+mn-lt"/>
              </a:defRPr>
            </a:lvl4pPr>
            <a:lvl5pPr eaLnBrk="1" latinLnBrk="0" hangingPunct="1">
              <a:defRPr kumimoji="0" lang="zh-CN" sz="2400">
                <a:latin typeface="+mn-lt"/>
              </a:defRPr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2014/9/16</a:t>
            </a:fld>
            <a:endParaRPr kumimoji="0" 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CN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eaLnBrk="1" latinLnBrk="0" hangingPunct="1">
              <a:defRPr kumimoji="0" lang="zh-CN" sz="2800"/>
            </a:lvl1pPr>
            <a:lvl2pPr eaLnBrk="1" latinLnBrk="0" hangingPunct="1">
              <a:defRPr kumimoji="0" lang="zh-CN" sz="2400"/>
            </a:lvl2pPr>
            <a:lvl3pPr eaLnBrk="1" latinLnBrk="0" hangingPunct="1">
              <a:defRPr kumimoji="0" lang="zh-CN" sz="2000"/>
            </a:lvl3pPr>
            <a:lvl4pPr eaLnBrk="1" latinLnBrk="0" hangingPunct="1">
              <a:defRPr kumimoji="0" lang="zh-CN" sz="1800"/>
            </a:lvl4pPr>
            <a:lvl5pPr eaLnBrk="1" latinLnBrk="0" hangingPunct="1">
              <a:defRPr kumimoji="0" lang="zh-CN" sz="1800"/>
            </a:lvl5pPr>
            <a:lvl6pPr eaLnBrk="1" latinLnBrk="0" hangingPunct="1">
              <a:defRPr kumimoji="0" lang="zh-CN" sz="1800"/>
            </a:lvl6pPr>
            <a:lvl7pPr eaLnBrk="1" latinLnBrk="0" hangingPunct="1">
              <a:defRPr kumimoji="0" lang="zh-CN" sz="1800"/>
            </a:lvl7pPr>
            <a:lvl8pPr eaLnBrk="1" latinLnBrk="0" hangingPunct="1">
              <a:defRPr kumimoji="0" lang="zh-CN" sz="1800"/>
            </a:lvl8pPr>
            <a:lvl9pPr eaLnBrk="1" latinLnBrk="0" hangingPunct="1">
              <a:defRPr kumimoji="0" lang="zh-CN"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eaLnBrk="1" latinLnBrk="0" hangingPunct="1">
              <a:defRPr kumimoji="0" lang="zh-CN" sz="2800"/>
            </a:lvl1pPr>
            <a:lvl2pPr eaLnBrk="1" latinLnBrk="0" hangingPunct="1">
              <a:defRPr kumimoji="0" lang="zh-CN" sz="2400"/>
            </a:lvl2pPr>
            <a:lvl3pPr eaLnBrk="1" latinLnBrk="0" hangingPunct="1">
              <a:defRPr kumimoji="0" lang="zh-CN" sz="2000"/>
            </a:lvl3pPr>
            <a:lvl4pPr eaLnBrk="1" latinLnBrk="0" hangingPunct="1">
              <a:defRPr kumimoji="0" lang="zh-CN" sz="1800"/>
            </a:lvl4pPr>
            <a:lvl5pPr eaLnBrk="1" latinLnBrk="0" hangingPunct="1">
              <a:defRPr kumimoji="0" lang="zh-CN" sz="1800"/>
            </a:lvl5pPr>
            <a:lvl6pPr eaLnBrk="1" latinLnBrk="0" hangingPunct="1">
              <a:defRPr kumimoji="0" lang="zh-CN" sz="1800"/>
            </a:lvl6pPr>
            <a:lvl7pPr eaLnBrk="1" latinLnBrk="0" hangingPunct="1">
              <a:defRPr kumimoji="0" lang="zh-CN" sz="1800"/>
            </a:lvl7pPr>
            <a:lvl8pPr eaLnBrk="1" latinLnBrk="0" hangingPunct="1">
              <a:defRPr kumimoji="0" lang="zh-CN" sz="1800"/>
            </a:lvl8pPr>
            <a:lvl9pPr eaLnBrk="1" latinLnBrk="0" hangingPunct="1">
              <a:defRPr kumimoji="0" lang="zh-CN"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2014/9/16</a:t>
            </a:fld>
            <a:endParaRPr kumimoji="0" 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CN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 kumimoji="0" lang="zh-CN"/>
            </a:lvl1pPr>
          </a:lstStyle>
          <a:p>
            <a:pPr eaLnBrk="1" latinLnBrk="0" hangingPunct="1"/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zh-CN" sz="2400" b="1"/>
            </a:lvl1pPr>
            <a:lvl2pPr marL="457200" indent="0" eaLnBrk="1" latinLnBrk="0" hangingPunct="1">
              <a:buNone/>
              <a:defRPr kumimoji="0" lang="zh-CN" sz="2000" b="1"/>
            </a:lvl2pPr>
            <a:lvl3pPr marL="914400" indent="0" eaLnBrk="1" latinLnBrk="0" hangingPunct="1">
              <a:buNone/>
              <a:defRPr kumimoji="0" lang="zh-CN" sz="1800" b="1"/>
            </a:lvl3pPr>
            <a:lvl4pPr marL="1371600" indent="0" eaLnBrk="1" latinLnBrk="0" hangingPunct="1">
              <a:buNone/>
              <a:defRPr kumimoji="0" lang="zh-CN" sz="1600" b="1"/>
            </a:lvl4pPr>
            <a:lvl5pPr marL="1828800" indent="0" eaLnBrk="1" latinLnBrk="0" hangingPunct="1">
              <a:buNone/>
              <a:defRPr kumimoji="0" lang="zh-CN" sz="1600" b="1"/>
            </a:lvl5pPr>
            <a:lvl6pPr marL="2286000" indent="0" eaLnBrk="1" latinLnBrk="0" hangingPunct="1">
              <a:buNone/>
              <a:defRPr kumimoji="0" lang="zh-CN" sz="1600" b="1"/>
            </a:lvl6pPr>
            <a:lvl7pPr marL="2743200" indent="0" eaLnBrk="1" latinLnBrk="0" hangingPunct="1">
              <a:buNone/>
              <a:defRPr kumimoji="0" lang="zh-CN" sz="1600" b="1"/>
            </a:lvl7pPr>
            <a:lvl8pPr marL="3200400" indent="0" eaLnBrk="1" latinLnBrk="0" hangingPunct="1">
              <a:buNone/>
              <a:defRPr kumimoji="0" lang="zh-CN" sz="1600" b="1"/>
            </a:lvl8pPr>
            <a:lvl9pPr marL="3657600" indent="0" eaLnBrk="1" latinLnBrk="0" hangingPunct="1">
              <a:buNone/>
              <a:defRPr kumimoji="0" lang="zh-CN" sz="1600" b="1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eaLnBrk="1" latinLnBrk="0" hangingPunct="1">
              <a:defRPr kumimoji="0" lang="zh-CN" sz="2400"/>
            </a:lvl1pPr>
            <a:lvl2pPr eaLnBrk="1" latinLnBrk="0" hangingPunct="1">
              <a:defRPr kumimoji="0" lang="zh-CN" sz="2000"/>
            </a:lvl2pPr>
            <a:lvl3pPr eaLnBrk="1" latinLnBrk="0" hangingPunct="1">
              <a:defRPr kumimoji="0" lang="zh-CN" sz="1800"/>
            </a:lvl3pPr>
            <a:lvl4pPr eaLnBrk="1" latinLnBrk="0" hangingPunct="1">
              <a:defRPr kumimoji="0" lang="zh-CN" sz="1600"/>
            </a:lvl4pPr>
            <a:lvl5pPr eaLnBrk="1" latinLnBrk="0" hangingPunct="1">
              <a:defRPr kumimoji="0" lang="zh-CN" sz="1600"/>
            </a:lvl5pPr>
            <a:lvl6pPr eaLnBrk="1" latinLnBrk="0" hangingPunct="1">
              <a:defRPr kumimoji="0" lang="zh-CN" sz="1600"/>
            </a:lvl6pPr>
            <a:lvl7pPr eaLnBrk="1" latinLnBrk="0" hangingPunct="1">
              <a:defRPr kumimoji="0" lang="zh-CN" sz="1600"/>
            </a:lvl7pPr>
            <a:lvl8pPr eaLnBrk="1" latinLnBrk="0" hangingPunct="1">
              <a:defRPr kumimoji="0" lang="zh-CN" sz="1600"/>
            </a:lvl8pPr>
            <a:lvl9pPr eaLnBrk="1" latinLnBrk="0" hangingPunct="1">
              <a:defRPr kumimoji="0" lang="zh-CN"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zh-CN" sz="2400" b="1"/>
            </a:lvl1pPr>
            <a:lvl2pPr marL="457200" indent="0" eaLnBrk="1" latinLnBrk="0" hangingPunct="1">
              <a:buNone/>
              <a:defRPr kumimoji="0" lang="zh-CN" sz="2000" b="1"/>
            </a:lvl2pPr>
            <a:lvl3pPr marL="914400" indent="0" eaLnBrk="1" latinLnBrk="0" hangingPunct="1">
              <a:buNone/>
              <a:defRPr kumimoji="0" lang="zh-CN" sz="1800" b="1"/>
            </a:lvl3pPr>
            <a:lvl4pPr marL="1371600" indent="0" eaLnBrk="1" latinLnBrk="0" hangingPunct="1">
              <a:buNone/>
              <a:defRPr kumimoji="0" lang="zh-CN" sz="1600" b="1"/>
            </a:lvl4pPr>
            <a:lvl5pPr marL="1828800" indent="0" eaLnBrk="1" latinLnBrk="0" hangingPunct="1">
              <a:buNone/>
              <a:defRPr kumimoji="0" lang="zh-CN" sz="1600" b="1"/>
            </a:lvl5pPr>
            <a:lvl6pPr marL="2286000" indent="0" eaLnBrk="1" latinLnBrk="0" hangingPunct="1">
              <a:buNone/>
              <a:defRPr kumimoji="0" lang="zh-CN" sz="1600" b="1"/>
            </a:lvl6pPr>
            <a:lvl7pPr marL="2743200" indent="0" eaLnBrk="1" latinLnBrk="0" hangingPunct="1">
              <a:buNone/>
              <a:defRPr kumimoji="0" lang="zh-CN" sz="1600" b="1"/>
            </a:lvl7pPr>
            <a:lvl8pPr marL="3200400" indent="0" eaLnBrk="1" latinLnBrk="0" hangingPunct="1">
              <a:buNone/>
              <a:defRPr kumimoji="0" lang="zh-CN" sz="1600" b="1"/>
            </a:lvl8pPr>
            <a:lvl9pPr marL="3657600" indent="0" eaLnBrk="1" latinLnBrk="0" hangingPunct="1">
              <a:buNone/>
              <a:defRPr kumimoji="0" lang="zh-CN" sz="1600" b="1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eaLnBrk="1" latinLnBrk="0" hangingPunct="1">
              <a:defRPr kumimoji="0" lang="zh-CN" sz="2400"/>
            </a:lvl1pPr>
            <a:lvl2pPr eaLnBrk="1" latinLnBrk="0" hangingPunct="1">
              <a:defRPr kumimoji="0" lang="zh-CN" sz="2000"/>
            </a:lvl2pPr>
            <a:lvl3pPr eaLnBrk="1" latinLnBrk="0" hangingPunct="1">
              <a:defRPr kumimoji="0" lang="zh-CN" sz="1800"/>
            </a:lvl3pPr>
            <a:lvl4pPr eaLnBrk="1" latinLnBrk="0" hangingPunct="1">
              <a:defRPr kumimoji="0" lang="zh-CN" sz="1600"/>
            </a:lvl4pPr>
            <a:lvl5pPr eaLnBrk="1" latinLnBrk="0" hangingPunct="1">
              <a:defRPr kumimoji="0" lang="zh-CN" sz="1600"/>
            </a:lvl5pPr>
            <a:lvl6pPr eaLnBrk="1" latinLnBrk="0" hangingPunct="1">
              <a:defRPr kumimoji="0" lang="zh-CN" sz="1600"/>
            </a:lvl6pPr>
            <a:lvl7pPr eaLnBrk="1" latinLnBrk="0" hangingPunct="1">
              <a:defRPr kumimoji="0" lang="zh-CN" sz="1600"/>
            </a:lvl7pPr>
            <a:lvl8pPr eaLnBrk="1" latinLnBrk="0" hangingPunct="1">
              <a:defRPr kumimoji="0" lang="zh-CN" sz="1600"/>
            </a:lvl8pPr>
            <a:lvl9pPr eaLnBrk="1" latinLnBrk="0" hangingPunct="1">
              <a:defRPr kumimoji="0" lang="zh-CN"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2014/9/16</a:t>
            </a:fld>
            <a:endParaRPr kumimoji="0" 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CN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eaLnBrk="1" latinLnBrk="0" hangingPunct="1">
              <a:defRPr kumimoji="0" lang="zh-CN" sz="2000" b="1"/>
            </a:lvl1pPr>
          </a:lstStyle>
          <a:p>
            <a:pPr eaLnBrk="1" latinLnBrk="0" hangingPunct="1"/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eaLnBrk="1" latinLnBrk="0" hangingPunct="1">
              <a:defRPr kumimoji="0" lang="zh-CN" sz="3200"/>
            </a:lvl1pPr>
            <a:lvl2pPr eaLnBrk="1" latinLnBrk="0" hangingPunct="1">
              <a:defRPr kumimoji="0" lang="zh-CN" sz="2800"/>
            </a:lvl2pPr>
            <a:lvl3pPr eaLnBrk="1" latinLnBrk="0" hangingPunct="1">
              <a:defRPr kumimoji="0" lang="zh-CN" sz="2400"/>
            </a:lvl3pPr>
            <a:lvl4pPr eaLnBrk="1" latinLnBrk="0" hangingPunct="1">
              <a:defRPr kumimoji="0" lang="zh-CN" sz="2000"/>
            </a:lvl4pPr>
            <a:lvl5pPr eaLnBrk="1" latinLnBrk="0" hangingPunct="1">
              <a:defRPr kumimoji="0" lang="zh-CN" sz="2000"/>
            </a:lvl5pPr>
            <a:lvl6pPr eaLnBrk="1" latinLnBrk="0" hangingPunct="1">
              <a:defRPr kumimoji="0" lang="zh-CN" sz="2000"/>
            </a:lvl6pPr>
            <a:lvl7pPr eaLnBrk="1" latinLnBrk="0" hangingPunct="1">
              <a:defRPr kumimoji="0" lang="zh-CN" sz="2000"/>
            </a:lvl7pPr>
            <a:lvl8pPr eaLnBrk="1" latinLnBrk="0" hangingPunct="1">
              <a:defRPr kumimoji="0" lang="zh-CN" sz="2000"/>
            </a:lvl8pPr>
            <a:lvl9pPr eaLnBrk="1" latinLnBrk="0" hangingPunct="1">
              <a:defRPr kumimoji="0" lang="zh-CN"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eaLnBrk="1" latinLnBrk="0" hangingPunct="1">
              <a:buNone/>
              <a:defRPr kumimoji="0" lang="zh-CN" sz="1400"/>
            </a:lvl1pPr>
            <a:lvl2pPr marL="457200" indent="0" eaLnBrk="1" latinLnBrk="0" hangingPunct="1">
              <a:buNone/>
              <a:defRPr kumimoji="0" lang="zh-CN" sz="1200"/>
            </a:lvl2pPr>
            <a:lvl3pPr marL="914400" indent="0" eaLnBrk="1" latinLnBrk="0" hangingPunct="1">
              <a:buNone/>
              <a:defRPr kumimoji="0" lang="zh-CN" sz="1000"/>
            </a:lvl3pPr>
            <a:lvl4pPr marL="1371600" indent="0" eaLnBrk="1" latinLnBrk="0" hangingPunct="1">
              <a:buNone/>
              <a:defRPr kumimoji="0" lang="zh-CN" sz="900"/>
            </a:lvl4pPr>
            <a:lvl5pPr marL="1828800" indent="0" eaLnBrk="1" latinLnBrk="0" hangingPunct="1">
              <a:buNone/>
              <a:defRPr kumimoji="0" lang="zh-CN" sz="900"/>
            </a:lvl5pPr>
            <a:lvl6pPr marL="2286000" indent="0" eaLnBrk="1" latinLnBrk="0" hangingPunct="1">
              <a:buNone/>
              <a:defRPr kumimoji="0" lang="zh-CN" sz="900"/>
            </a:lvl6pPr>
            <a:lvl7pPr marL="2743200" indent="0" eaLnBrk="1" latinLnBrk="0" hangingPunct="1">
              <a:buNone/>
              <a:defRPr kumimoji="0" lang="zh-CN" sz="900"/>
            </a:lvl7pPr>
            <a:lvl8pPr marL="3200400" indent="0" eaLnBrk="1" latinLnBrk="0" hangingPunct="1">
              <a:buNone/>
              <a:defRPr kumimoji="0" lang="zh-CN" sz="900"/>
            </a:lvl8pPr>
            <a:lvl9pPr marL="3657600" indent="0" eaLnBrk="1" latinLnBrk="0" hangingPunct="1">
              <a:buNone/>
              <a:defRPr kumimoji="0" lang="zh-CN"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2014/9/16</a:t>
            </a:fld>
            <a:endParaRPr kumimoji="0" 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CN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zh-CN" sz="2000" b="1"/>
            </a:lvl1pPr>
          </a:lstStyle>
          <a:p>
            <a:pPr eaLnBrk="1" latinLnBrk="0" hangingPunct="1"/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zh-CN" sz="3200"/>
            </a:lvl1pPr>
            <a:lvl2pPr marL="457200" indent="0" eaLnBrk="1" latinLnBrk="0" hangingPunct="1">
              <a:buNone/>
              <a:defRPr kumimoji="0" lang="zh-CN" sz="2800"/>
            </a:lvl2pPr>
            <a:lvl3pPr marL="914400" indent="0" eaLnBrk="1" latinLnBrk="0" hangingPunct="1">
              <a:buNone/>
              <a:defRPr kumimoji="0" lang="zh-CN" sz="2400"/>
            </a:lvl3pPr>
            <a:lvl4pPr marL="1371600" indent="0" eaLnBrk="1" latinLnBrk="0" hangingPunct="1">
              <a:buNone/>
              <a:defRPr kumimoji="0" lang="zh-CN" sz="2000"/>
            </a:lvl4pPr>
            <a:lvl5pPr marL="1828800" indent="0" eaLnBrk="1" latinLnBrk="0" hangingPunct="1">
              <a:buNone/>
              <a:defRPr kumimoji="0" lang="zh-CN" sz="2000"/>
            </a:lvl5pPr>
            <a:lvl6pPr marL="2286000" indent="0" eaLnBrk="1" latinLnBrk="0" hangingPunct="1">
              <a:buNone/>
              <a:defRPr kumimoji="0" lang="zh-CN" sz="2000"/>
            </a:lvl6pPr>
            <a:lvl7pPr marL="2743200" indent="0" eaLnBrk="1" latinLnBrk="0" hangingPunct="1">
              <a:buNone/>
              <a:defRPr kumimoji="0" lang="zh-CN" sz="2000"/>
            </a:lvl7pPr>
            <a:lvl8pPr marL="3200400" indent="0" eaLnBrk="1" latinLnBrk="0" hangingPunct="1">
              <a:buNone/>
              <a:defRPr kumimoji="0" lang="zh-CN" sz="2000"/>
            </a:lvl8pPr>
            <a:lvl9pPr marL="3657600" indent="0" eaLnBrk="1" latinLnBrk="0" hangingPunct="1">
              <a:buNone/>
              <a:defRPr kumimoji="0" lang="zh-CN" sz="2000"/>
            </a:lvl9pPr>
          </a:lstStyle>
          <a:p>
            <a:pPr eaLnBrk="1" latinLnBrk="0" hangingPunct="1"/>
            <a:r>
              <a:rPr lang="zh-CN" altLang="en-US" smtClean="0"/>
              <a:t>单击图标添加图片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zh-CN" sz="1400"/>
            </a:lvl1pPr>
            <a:lvl2pPr marL="457200" indent="0" eaLnBrk="1" latinLnBrk="0" hangingPunct="1">
              <a:buNone/>
              <a:defRPr kumimoji="0" lang="zh-CN" sz="1200"/>
            </a:lvl2pPr>
            <a:lvl3pPr marL="914400" indent="0" eaLnBrk="1" latinLnBrk="0" hangingPunct="1">
              <a:buNone/>
              <a:defRPr kumimoji="0" lang="zh-CN" sz="1000"/>
            </a:lvl3pPr>
            <a:lvl4pPr marL="1371600" indent="0" eaLnBrk="1" latinLnBrk="0" hangingPunct="1">
              <a:buNone/>
              <a:defRPr kumimoji="0" lang="zh-CN" sz="900"/>
            </a:lvl4pPr>
            <a:lvl5pPr marL="1828800" indent="0" eaLnBrk="1" latinLnBrk="0" hangingPunct="1">
              <a:buNone/>
              <a:defRPr kumimoji="0" lang="zh-CN" sz="900"/>
            </a:lvl5pPr>
            <a:lvl6pPr marL="2286000" indent="0" eaLnBrk="1" latinLnBrk="0" hangingPunct="1">
              <a:buNone/>
              <a:defRPr kumimoji="0" lang="zh-CN" sz="900"/>
            </a:lvl6pPr>
            <a:lvl7pPr marL="2743200" indent="0" eaLnBrk="1" latinLnBrk="0" hangingPunct="1">
              <a:buNone/>
              <a:defRPr kumimoji="0" lang="zh-CN" sz="900"/>
            </a:lvl7pPr>
            <a:lvl8pPr marL="3200400" indent="0" eaLnBrk="1" latinLnBrk="0" hangingPunct="1">
              <a:buNone/>
              <a:defRPr kumimoji="0" lang="zh-CN" sz="900"/>
            </a:lvl8pPr>
            <a:lvl9pPr marL="3657600" indent="0" eaLnBrk="1" latinLnBrk="0" hangingPunct="1">
              <a:buNone/>
              <a:defRPr kumimoji="0" lang="zh-CN"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2014/9/16</a:t>
            </a:fld>
            <a:endParaRPr kumimoji="0" 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CN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2014/9/16</a:t>
            </a:fld>
            <a:endParaRPr kumimoji="0" 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CN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2014/9/16</a:t>
            </a:fld>
            <a:endParaRPr kumimoji="0" 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CN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zh-CN" altLang="en-US" smtClean="0"/>
              <a:t>单击此处编辑母版标题样式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zh-CN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pPr/>
              <a:t>2014/9/16</a:t>
            </a:fld>
            <a:endParaRPr kumimoji="0" 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zh-CN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zh-CN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pPr/>
              <a:t>‹#›</a:t>
            </a:fld>
            <a:endParaRPr kumimoji="0" lang="zh-CN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kumimoji="0" lang="zh-CN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CN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CN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CN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CN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CN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CN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CN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zh-CN"/>
      </a:defPPr>
      <a:lvl1pPr marL="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590800" y="2286000"/>
            <a:ext cx="5509592" cy="1470025"/>
          </a:xfrm>
        </p:spPr>
        <p:txBody>
          <a:bodyPr/>
          <a:lstStyle/>
          <a:p>
            <a:pPr algn="ctr"/>
            <a:r>
              <a:rPr lang="zh-CN" altLang="en-US" dirty="0"/>
              <a:t>贵阳市机关电子文件归档管理利用系统</a:t>
            </a:r>
            <a:endParaRPr lang="zh-C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3995936" y="4509120"/>
            <a:ext cx="4772528" cy="990600"/>
          </a:xfrm>
        </p:spPr>
        <p:txBody>
          <a:bodyPr>
            <a:normAutofit/>
          </a:bodyPr>
          <a:lstStyle/>
          <a:p>
            <a:r>
              <a:rPr lang="en-US" altLang="zh-CN" sz="2400" dirty="0" smtClean="0">
                <a:latin typeface="+mn-ea"/>
              </a:rPr>
              <a:t>2014</a:t>
            </a:r>
            <a:r>
              <a:rPr lang="zh-CN" altLang="en-US" sz="2400" dirty="0" smtClean="0">
                <a:latin typeface="+mn-ea"/>
              </a:rPr>
              <a:t>年</a:t>
            </a:r>
            <a:r>
              <a:rPr lang="en-US" altLang="zh-CN" sz="2400" dirty="0" smtClean="0">
                <a:latin typeface="+mn-ea"/>
              </a:rPr>
              <a:t>9</a:t>
            </a:r>
            <a:r>
              <a:rPr lang="zh-CN" altLang="en-US" sz="2400" dirty="0" smtClean="0">
                <a:latin typeface="+mn-ea"/>
              </a:rPr>
              <a:t>月</a:t>
            </a:r>
            <a:endParaRPr lang="zh-CN" sz="2400" dirty="0">
              <a:latin typeface="+mn-ea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全宗号、全宗名称、年度、保管期限、件号、</a:t>
            </a:r>
            <a:r>
              <a:rPr lang="zh-CN" altLang="en-US" dirty="0"/>
              <a:t>文件题名</a:t>
            </a:r>
            <a:r>
              <a:rPr lang="zh-CN" altLang="en-US" dirty="0" smtClean="0"/>
              <a:t>、</a:t>
            </a:r>
            <a:r>
              <a:rPr lang="zh-CN" altLang="en-US" dirty="0"/>
              <a:t>文件</a:t>
            </a:r>
            <a:r>
              <a:rPr lang="zh-CN" altLang="en-US" dirty="0" smtClean="0"/>
              <a:t>编号、责任者、成文时间、页数、为</a:t>
            </a:r>
            <a:r>
              <a:rPr lang="zh-CN" altLang="en-US" dirty="0"/>
              <a:t>必录</a:t>
            </a:r>
            <a:r>
              <a:rPr lang="zh-CN" altLang="en-US" dirty="0" smtClean="0"/>
              <a:t>项目，档号根据规则自动生成，不需手工输入。</a:t>
            </a:r>
            <a:endParaRPr lang="en-US" altLang="zh-CN" dirty="0" smtClean="0"/>
          </a:p>
          <a:p>
            <a:r>
              <a:rPr lang="zh-CN" altLang="en-US" dirty="0" smtClean="0"/>
              <a:t>其中全宗</a:t>
            </a:r>
            <a:r>
              <a:rPr lang="zh-CN" altLang="en-US" dirty="0"/>
              <a:t>号、全宗名称、年度、保管</a:t>
            </a:r>
            <a:r>
              <a:rPr lang="zh-CN" altLang="en-US" dirty="0" smtClean="0"/>
              <a:t>期限设置为自动重复上一次输入值，</a:t>
            </a:r>
            <a:r>
              <a:rPr lang="zh-CN" altLang="en-US" dirty="0"/>
              <a:t>件号为自动</a:t>
            </a:r>
            <a:r>
              <a:rPr lang="zh-CN" altLang="en-US" dirty="0" smtClean="0"/>
              <a:t>增量，减少录入量。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8619489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CN" altLang="en-US" dirty="0" smtClean="0"/>
              <a:t>   档号的组成结构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</a:t>
            </a:r>
            <a:r>
              <a:rPr lang="zh-CN" altLang="en-US" dirty="0" smtClean="0"/>
              <a:t>全宗号</a:t>
            </a:r>
            <a:r>
              <a:rPr lang="en-US" altLang="zh-CN" dirty="0" smtClean="0"/>
              <a:t>(3</a:t>
            </a:r>
            <a:r>
              <a:rPr lang="zh-CN" altLang="en-US" dirty="0" smtClean="0"/>
              <a:t>位</a:t>
            </a:r>
            <a:r>
              <a:rPr lang="en-US" altLang="zh-CN" dirty="0" smtClean="0"/>
              <a:t>)-</a:t>
            </a:r>
            <a:r>
              <a:rPr lang="zh-CN" altLang="en-US" dirty="0" smtClean="0"/>
              <a:t>年度</a:t>
            </a:r>
            <a:r>
              <a:rPr lang="en-US" altLang="zh-CN" dirty="0" smtClean="0"/>
              <a:t>(4</a:t>
            </a:r>
            <a:r>
              <a:rPr lang="zh-CN" altLang="en-US" dirty="0" smtClean="0"/>
              <a:t>位</a:t>
            </a:r>
            <a:r>
              <a:rPr lang="en-US" altLang="zh-CN" dirty="0"/>
              <a:t>)</a:t>
            </a:r>
            <a:r>
              <a:rPr lang="en-US" altLang="zh-CN" dirty="0" smtClean="0"/>
              <a:t>-</a:t>
            </a:r>
            <a:r>
              <a:rPr lang="zh-CN" altLang="en-US" dirty="0" smtClean="0"/>
              <a:t>保管期限</a:t>
            </a:r>
            <a:r>
              <a:rPr lang="en-US" altLang="zh-CN" dirty="0" smtClean="0"/>
              <a:t>(1-3</a:t>
            </a:r>
            <a:r>
              <a:rPr lang="zh-CN" altLang="en-US" dirty="0"/>
              <a:t>位</a:t>
            </a:r>
            <a:r>
              <a:rPr lang="en-US" altLang="zh-CN" dirty="0"/>
              <a:t>)</a:t>
            </a:r>
            <a:r>
              <a:rPr lang="en-US" altLang="zh-CN" dirty="0" smtClean="0"/>
              <a:t>-</a:t>
            </a:r>
            <a:r>
              <a:rPr lang="zh-CN" altLang="en-US" dirty="0" smtClean="0"/>
              <a:t>件号</a:t>
            </a:r>
            <a:r>
              <a:rPr lang="en-US" altLang="zh-CN" dirty="0"/>
              <a:t>(3</a:t>
            </a:r>
            <a:r>
              <a:rPr lang="zh-CN" altLang="en-US" dirty="0"/>
              <a:t>位</a:t>
            </a:r>
            <a:r>
              <a:rPr lang="en-US" altLang="zh-CN" dirty="0"/>
              <a:t>)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（二级分类）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 smtClean="0"/>
              <a:t>    </a:t>
            </a:r>
            <a:r>
              <a:rPr lang="zh-CN" altLang="en-US" dirty="0" smtClean="0"/>
              <a:t>全宗号</a:t>
            </a:r>
            <a:r>
              <a:rPr lang="en-US" altLang="zh-CN" dirty="0"/>
              <a:t>(3</a:t>
            </a:r>
            <a:r>
              <a:rPr lang="zh-CN" altLang="en-US" dirty="0"/>
              <a:t>位</a:t>
            </a:r>
            <a:r>
              <a:rPr lang="en-US" altLang="zh-CN" dirty="0"/>
              <a:t>)</a:t>
            </a:r>
            <a:r>
              <a:rPr lang="en-US" altLang="zh-CN" dirty="0" smtClean="0"/>
              <a:t>-</a:t>
            </a:r>
            <a:r>
              <a:rPr lang="zh-CN" altLang="en-US" dirty="0" smtClean="0"/>
              <a:t>年度</a:t>
            </a:r>
            <a:r>
              <a:rPr lang="en-US" altLang="zh-CN" dirty="0" smtClean="0"/>
              <a:t>(4</a:t>
            </a:r>
            <a:r>
              <a:rPr lang="zh-CN" altLang="en-US" dirty="0" smtClean="0"/>
              <a:t>位</a:t>
            </a:r>
            <a:r>
              <a:rPr lang="en-US" altLang="zh-CN" dirty="0"/>
              <a:t>)</a:t>
            </a:r>
            <a:r>
              <a:rPr lang="en-US" altLang="zh-CN" dirty="0" smtClean="0"/>
              <a:t>-</a:t>
            </a:r>
            <a:r>
              <a:rPr lang="zh-CN" altLang="en-US" dirty="0" smtClean="0"/>
              <a:t>保管期限</a:t>
            </a:r>
            <a:r>
              <a:rPr lang="en-US" altLang="zh-CN" dirty="0" smtClean="0"/>
              <a:t>(1-3</a:t>
            </a:r>
            <a:r>
              <a:rPr lang="zh-CN" altLang="en-US" dirty="0"/>
              <a:t>位</a:t>
            </a:r>
            <a:r>
              <a:rPr lang="en-US" altLang="zh-CN" dirty="0"/>
              <a:t>)</a:t>
            </a:r>
            <a:r>
              <a:rPr lang="en-US" altLang="zh-CN" dirty="0" smtClean="0"/>
              <a:t>-</a:t>
            </a:r>
            <a:r>
              <a:rPr lang="zh-CN" altLang="en-US" dirty="0" smtClean="0"/>
              <a:t>机构问题</a:t>
            </a:r>
            <a:r>
              <a:rPr lang="en-US" altLang="zh-CN" dirty="0"/>
              <a:t>(</a:t>
            </a:r>
            <a:r>
              <a:rPr lang="en-US" altLang="zh-CN" dirty="0" smtClean="0"/>
              <a:t>3-4</a:t>
            </a:r>
            <a:r>
              <a:rPr lang="zh-CN" altLang="en-US" dirty="0" smtClean="0"/>
              <a:t>位</a:t>
            </a:r>
            <a:r>
              <a:rPr lang="en-US" altLang="zh-CN" dirty="0"/>
              <a:t>)</a:t>
            </a:r>
            <a:r>
              <a:rPr lang="en-US" altLang="zh-CN" dirty="0" smtClean="0"/>
              <a:t>-</a:t>
            </a:r>
            <a:r>
              <a:rPr lang="zh-CN" altLang="en-US" dirty="0" smtClean="0"/>
              <a:t>件号</a:t>
            </a:r>
            <a:r>
              <a:rPr lang="en-US" altLang="zh-CN" dirty="0"/>
              <a:t>(3</a:t>
            </a:r>
            <a:r>
              <a:rPr lang="zh-CN" altLang="en-US" dirty="0"/>
              <a:t>位</a:t>
            </a:r>
            <a:r>
              <a:rPr lang="en-US" altLang="zh-CN" dirty="0"/>
              <a:t>)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（三级分类）</a:t>
            </a:r>
            <a:endParaRPr lang="en-US" altLang="zh-CN" dirty="0" smtClean="0"/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5806541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95936" y="260648"/>
            <a:ext cx="4242048" cy="1143000"/>
          </a:xfrm>
        </p:spPr>
        <p:txBody>
          <a:bodyPr>
            <a:normAutofit/>
          </a:bodyPr>
          <a:lstStyle/>
          <a:p>
            <a:r>
              <a:rPr lang="zh-CN" altLang="en-US" sz="4800" dirty="0" smtClean="0"/>
              <a:t>查询</a:t>
            </a:r>
            <a:endParaRPr lang="zh-CN" altLang="en-US" sz="4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419872" y="1670571"/>
            <a:ext cx="8077200" cy="4297363"/>
          </a:xfrm>
        </p:spPr>
        <p:txBody>
          <a:bodyPr/>
          <a:lstStyle/>
          <a:p>
            <a:r>
              <a:rPr lang="zh-CN" altLang="en-US" dirty="0" smtClean="0"/>
              <a:t>快速查询 </a:t>
            </a: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r>
              <a:rPr lang="zh-CN" altLang="en-US" dirty="0" smtClean="0"/>
              <a:t>条件查询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37112" y="-4419872"/>
            <a:ext cx="7987481" cy="1647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656126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95936" y="260648"/>
            <a:ext cx="4098032" cy="1143000"/>
          </a:xfrm>
        </p:spPr>
        <p:txBody>
          <a:bodyPr/>
          <a:lstStyle/>
          <a:p>
            <a:r>
              <a:rPr lang="zh-CN" altLang="en-US" dirty="0" smtClean="0"/>
              <a:t>修改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635896" y="1556792"/>
            <a:ext cx="8077200" cy="4297363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修改前请做好备份！！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r>
              <a:rPr lang="zh-CN" altLang="en-US" dirty="0" smtClean="0"/>
              <a:t>单条修改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 smtClean="0">
                <a:solidFill>
                  <a:srgbClr val="FF0000"/>
                </a:solidFill>
              </a:rPr>
              <a:t>批量修改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17032" y="-4635896"/>
            <a:ext cx="7767637" cy="1647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91006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51920" y="332656"/>
            <a:ext cx="8077200" cy="1143000"/>
          </a:xfrm>
        </p:spPr>
        <p:txBody>
          <a:bodyPr/>
          <a:lstStyle/>
          <a:p>
            <a:r>
              <a:rPr lang="zh-CN" altLang="en-US" dirty="0" smtClean="0"/>
              <a:t>原文管理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51920" y="1628800"/>
            <a:ext cx="8077200" cy="4297363"/>
          </a:xfrm>
        </p:spPr>
        <p:txBody>
          <a:bodyPr/>
          <a:lstStyle/>
          <a:p>
            <a:r>
              <a:rPr lang="zh-CN" altLang="en-US" dirty="0"/>
              <a:t>纸质文件</a:t>
            </a:r>
            <a:r>
              <a:rPr lang="zh-CN" altLang="en-US" dirty="0" smtClean="0"/>
              <a:t>电子化</a:t>
            </a: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原生电子文件</a:t>
            </a:r>
            <a:endParaRPr lang="zh-CN" altLang="zh-CN" dirty="0"/>
          </a:p>
          <a:p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29000" y="-5139952"/>
            <a:ext cx="7767637" cy="1647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133812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endParaRPr lang="zh-C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纸质文件电子化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 smtClean="0"/>
              <a:t>    定期收集纸质文件        整理       录入条目      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</a:t>
            </a:r>
            <a:r>
              <a:rPr lang="zh-CN" altLang="en-US" dirty="0" smtClean="0"/>
              <a:t>扫描文件        批量挂接</a:t>
            </a:r>
            <a:endParaRPr lang="en-US" altLang="zh-CN" dirty="0" smtClean="0"/>
          </a:p>
        </p:txBody>
      </p:sp>
      <p:sp>
        <p:nvSpPr>
          <p:cNvPr id="3" name="右箭头 2"/>
          <p:cNvSpPr/>
          <p:nvPr/>
        </p:nvSpPr>
        <p:spPr>
          <a:xfrm>
            <a:off x="4644008" y="2219115"/>
            <a:ext cx="57606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>
            <a:off x="6084168" y="2219115"/>
            <a:ext cx="57606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右箭头 6"/>
          <p:cNvSpPr/>
          <p:nvPr/>
        </p:nvSpPr>
        <p:spPr>
          <a:xfrm>
            <a:off x="8244408" y="2230824"/>
            <a:ext cx="57606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Conten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762000" y="1584704"/>
            <a:ext cx="8077200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zh-CN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zh-CN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zh-CN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zh-CN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zh-CN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zh-CN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zh-CN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zh-CN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zh-CN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 smtClean="0"/>
              <a:t>纸质文件电子化</a:t>
            </a:r>
          </a:p>
          <a:p>
            <a:pPr marL="0" indent="0">
              <a:buFont typeface="Arial" pitchFamily="34" charset="0"/>
              <a:buNone/>
            </a:pPr>
            <a:r>
              <a:rPr lang="zh-CN" altLang="en-US" dirty="0" smtClean="0"/>
              <a:t>    定期收集纸质文件        整理       录入条目      </a:t>
            </a:r>
          </a:p>
          <a:p>
            <a:pPr marL="0" indent="0">
              <a:buFont typeface="Arial" pitchFamily="34" charset="0"/>
              <a:buNone/>
            </a:pPr>
            <a:r>
              <a:rPr lang="zh-CN" altLang="en-US" dirty="0" smtClean="0"/>
              <a:t>     扫描文件        批量挂接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      扫描文件可利用扫描软件，按档号规则命名扫描文件名，</a:t>
            </a:r>
            <a:r>
              <a:rPr lang="zh-CN" altLang="en-US" dirty="0"/>
              <a:t>快速</a:t>
            </a:r>
            <a:r>
              <a:rPr lang="zh-CN" altLang="en-US" dirty="0" smtClean="0"/>
              <a:t>方便地实现批量挂接。</a:t>
            </a:r>
            <a:endParaRPr lang="en-US" altLang="zh-CN" dirty="0" smtClean="0"/>
          </a:p>
          <a:p>
            <a:pPr marL="0" indent="0">
              <a:buNone/>
            </a:pPr>
            <a:endParaRPr lang="zh-CN" altLang="en-US" dirty="0" smtClean="0"/>
          </a:p>
        </p:txBody>
      </p:sp>
      <p:sp>
        <p:nvSpPr>
          <p:cNvPr id="9" name="右箭头 8"/>
          <p:cNvSpPr/>
          <p:nvPr/>
        </p:nvSpPr>
        <p:spPr>
          <a:xfrm>
            <a:off x="8244408" y="2219115"/>
            <a:ext cx="57606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右箭头 9"/>
          <p:cNvSpPr/>
          <p:nvPr/>
        </p:nvSpPr>
        <p:spPr>
          <a:xfrm>
            <a:off x="3059832" y="2852936"/>
            <a:ext cx="57606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原生电子文件</a:t>
            </a:r>
            <a:endParaRPr lang="zh-CN" altLang="zh-CN" dirty="0"/>
          </a:p>
          <a:p>
            <a:pPr marL="0" indent="0">
              <a:buNone/>
            </a:pPr>
            <a:r>
              <a:rPr lang="en-US" altLang="zh-CN" dirty="0" smtClean="0"/>
              <a:t>    </a:t>
            </a:r>
            <a:r>
              <a:rPr lang="zh-CN" altLang="en-US" dirty="0" smtClean="0"/>
              <a:t>定期收集纸质和电子文件        </a:t>
            </a:r>
            <a:r>
              <a:rPr lang="zh-CN" altLang="en-US" dirty="0"/>
              <a:t>整理       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</a:t>
            </a:r>
            <a:r>
              <a:rPr lang="zh-CN" altLang="en-US" dirty="0" smtClean="0"/>
              <a:t>录入条目           </a:t>
            </a:r>
            <a:r>
              <a:rPr lang="zh-CN" altLang="en-US" dirty="0"/>
              <a:t>批量挂</a:t>
            </a:r>
            <a:r>
              <a:rPr lang="zh-CN" altLang="en-US" dirty="0" smtClean="0"/>
              <a:t>接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 smtClean="0"/>
              <a:t>     </a:t>
            </a:r>
            <a:r>
              <a:rPr lang="zh-CN" altLang="en-US" dirty="0" smtClean="0"/>
              <a:t>电子文件一般以题名为文件名，挂接时，以题名作为关联关系，实现批量挂接。</a:t>
            </a: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右箭头 3"/>
          <p:cNvSpPr/>
          <p:nvPr/>
        </p:nvSpPr>
        <p:spPr>
          <a:xfrm>
            <a:off x="5652120" y="2132856"/>
            <a:ext cx="792088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右箭头 4"/>
          <p:cNvSpPr/>
          <p:nvPr/>
        </p:nvSpPr>
        <p:spPr>
          <a:xfrm>
            <a:off x="7236296" y="2132856"/>
            <a:ext cx="792088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>
            <a:off x="3059832" y="2708920"/>
            <a:ext cx="792088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511186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87824" y="1772816"/>
            <a:ext cx="5206554" cy="38556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zh-CN" altLang="en-US" sz="4800" dirty="0" smtClean="0"/>
              <a:t>报表打印</a:t>
            </a:r>
            <a:endParaRPr lang="zh-CN" sz="4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777838" y="-1683568"/>
            <a:ext cx="7765662" cy="16476125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报表打印：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先查询，后打印。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如：打印</a:t>
            </a:r>
            <a:r>
              <a:rPr lang="en-US" altLang="zh-CN" dirty="0" smtClean="0"/>
              <a:t>2013</a:t>
            </a:r>
            <a:r>
              <a:rPr lang="zh-CN" altLang="en-US" dirty="0" smtClean="0"/>
              <a:t>年，保管期限为永久的档案。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可在条件查询里，档号一栏输入</a:t>
            </a:r>
            <a:r>
              <a:rPr lang="en-US" altLang="zh-CN" dirty="0" smtClean="0"/>
              <a:t>2013-Y</a:t>
            </a:r>
            <a:r>
              <a:rPr lang="zh-CN" altLang="en-US" dirty="0" smtClean="0"/>
              <a:t>，查询结果出现后，工具栏选择 全选</a:t>
            </a:r>
            <a:r>
              <a:rPr lang="en-US" altLang="zh-CN" dirty="0" smtClean="0">
                <a:sym typeface="Wingdings" panose="05000000000000000000" pitchFamily="2" charset="2"/>
              </a:rPr>
              <a:t></a:t>
            </a:r>
            <a:r>
              <a:rPr lang="zh-CN" altLang="en-US" dirty="0" smtClean="0">
                <a:sym typeface="Wingdings" panose="05000000000000000000" pitchFamily="2" charset="2"/>
              </a:rPr>
              <a:t>打印</a:t>
            </a:r>
            <a:r>
              <a:rPr lang="en-US" altLang="zh-CN" dirty="0" smtClean="0">
                <a:sym typeface="Wingdings" panose="05000000000000000000" pitchFamily="2" charset="2"/>
              </a:rPr>
              <a:t></a:t>
            </a:r>
            <a:r>
              <a:rPr lang="zh-CN" altLang="en-US" dirty="0" smtClean="0">
                <a:sym typeface="Wingdings" panose="05000000000000000000" pitchFamily="2" charset="2"/>
              </a:rPr>
              <a:t>选择“是”</a:t>
            </a:r>
            <a:r>
              <a:rPr lang="en-US" altLang="zh-CN" dirty="0" smtClean="0">
                <a:sym typeface="Wingdings" panose="05000000000000000000" pitchFamily="2" charset="2"/>
              </a:rPr>
              <a:t></a:t>
            </a:r>
            <a:r>
              <a:rPr lang="zh-CN" altLang="en-US" dirty="0" smtClean="0">
                <a:sym typeface="Wingdings" panose="05000000000000000000" pitchFamily="2" charset="2"/>
              </a:rPr>
              <a:t>选择报表名称</a:t>
            </a:r>
            <a:r>
              <a:rPr lang="en-US" altLang="zh-CN" dirty="0" smtClean="0">
                <a:sym typeface="Wingdings" panose="05000000000000000000" pitchFamily="2" charset="2"/>
              </a:rPr>
              <a:t></a:t>
            </a:r>
            <a:r>
              <a:rPr lang="zh-CN" altLang="en-US" dirty="0" smtClean="0">
                <a:sym typeface="Wingdings" panose="05000000000000000000" pitchFamily="2" charset="2"/>
              </a:rPr>
              <a:t>完成打印。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1684107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51530" y="2204864"/>
            <a:ext cx="5737805" cy="158417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zh-CN" altLang="en-US" sz="4800" dirty="0"/>
              <a:t>数据管理与备份</a:t>
            </a:r>
            <a:endParaRPr lang="zh-CN" sz="4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27984" y="980728"/>
            <a:ext cx="54726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800" dirty="0" smtClean="0"/>
              <a:t>初始配置</a:t>
            </a:r>
            <a:endParaRPr lang="en-US" altLang="zh-CN" sz="4800" dirty="0"/>
          </a:p>
        </p:txBody>
      </p:sp>
      <p:sp>
        <p:nvSpPr>
          <p:cNvPr id="10" name="矩形 9"/>
          <p:cNvSpPr/>
          <p:nvPr/>
        </p:nvSpPr>
        <p:spPr>
          <a:xfrm>
            <a:off x="2987824" y="1916832"/>
            <a:ext cx="7848872" cy="4573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zh-CN" altLang="en-US" sz="3200" dirty="0" smtClean="0">
                <a:solidFill>
                  <a:prstClr val="black"/>
                </a:solidFill>
              </a:rPr>
              <a:t>口令修改</a:t>
            </a:r>
            <a:endParaRPr lang="en-US" altLang="zh-CN" sz="3200" dirty="0" smtClean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en-US" altLang="zh-CN" sz="2800" dirty="0">
                <a:solidFill>
                  <a:prstClr val="black"/>
                </a:solidFill>
              </a:rPr>
              <a:t> </a:t>
            </a:r>
            <a:r>
              <a:rPr lang="en-US" altLang="zh-CN" sz="2800" dirty="0" smtClean="0">
                <a:solidFill>
                  <a:prstClr val="black"/>
                </a:solidFill>
              </a:rPr>
              <a:t>    </a:t>
            </a:r>
            <a:r>
              <a:rPr lang="zh-CN" altLang="en-US" sz="2800" dirty="0" smtClean="0">
                <a:solidFill>
                  <a:prstClr val="black"/>
                </a:solidFill>
              </a:rPr>
              <a:t>首次登陆系统，为保证安全，建议修改</a:t>
            </a:r>
            <a:endParaRPr lang="en-US" altLang="zh-CN" sz="2800" dirty="0" smtClean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en-US" altLang="zh-CN" sz="2800" dirty="0">
                <a:solidFill>
                  <a:prstClr val="black"/>
                </a:solidFill>
              </a:rPr>
              <a:t> </a:t>
            </a:r>
            <a:r>
              <a:rPr lang="en-US" altLang="zh-CN" sz="2800" dirty="0" smtClean="0">
                <a:solidFill>
                  <a:prstClr val="black"/>
                </a:solidFill>
              </a:rPr>
              <a:t>     </a:t>
            </a:r>
            <a:r>
              <a:rPr lang="zh-CN" altLang="en-US" sz="2800" dirty="0" smtClean="0">
                <a:solidFill>
                  <a:prstClr val="black"/>
                </a:solidFill>
              </a:rPr>
              <a:t>系统设置</a:t>
            </a:r>
            <a:r>
              <a:rPr lang="en-US" altLang="zh-CN" sz="2800" dirty="0" smtClean="0">
                <a:solidFill>
                  <a:prstClr val="black"/>
                </a:solidFill>
                <a:sym typeface="Wingdings" pitchFamily="2" charset="2"/>
              </a:rPr>
              <a:t></a:t>
            </a:r>
            <a:r>
              <a:rPr lang="zh-CN" altLang="en-US" sz="2800" dirty="0" smtClean="0">
                <a:solidFill>
                  <a:prstClr val="black"/>
                </a:solidFill>
                <a:sym typeface="Wingdings" pitchFamily="2" charset="2"/>
              </a:rPr>
              <a:t>密码修改</a:t>
            </a:r>
            <a:endParaRPr lang="en-US" altLang="zh-CN" sz="2800" dirty="0" smtClean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zh-CN" altLang="en-US" sz="3200" dirty="0" smtClean="0">
                <a:solidFill>
                  <a:prstClr val="black"/>
                </a:solidFill>
              </a:rPr>
              <a:t>全宗号设置</a:t>
            </a:r>
            <a:endParaRPr lang="en-US" altLang="zh-CN" sz="3200" dirty="0" smtClean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en-US" altLang="zh-CN" sz="2800" dirty="0">
                <a:solidFill>
                  <a:prstClr val="black"/>
                </a:solidFill>
              </a:rPr>
              <a:t> </a:t>
            </a:r>
            <a:r>
              <a:rPr lang="en-US" altLang="zh-CN" sz="2800" dirty="0" smtClean="0">
                <a:solidFill>
                  <a:prstClr val="black"/>
                </a:solidFill>
              </a:rPr>
              <a:t>     </a:t>
            </a:r>
            <a:r>
              <a:rPr lang="zh-CN" altLang="en-US" sz="2800" dirty="0" smtClean="0">
                <a:solidFill>
                  <a:prstClr val="black"/>
                </a:solidFill>
              </a:rPr>
              <a:t>档案设置</a:t>
            </a:r>
            <a:r>
              <a:rPr lang="en-US" altLang="zh-CN" sz="2800" dirty="0" smtClean="0">
                <a:solidFill>
                  <a:prstClr val="black"/>
                </a:solidFill>
                <a:sym typeface="Wingdings" pitchFamily="2" charset="2"/>
              </a:rPr>
              <a:t></a:t>
            </a:r>
            <a:r>
              <a:rPr lang="zh-CN" altLang="en-US" sz="2800" dirty="0" smtClean="0">
                <a:solidFill>
                  <a:prstClr val="black"/>
                </a:solidFill>
              </a:rPr>
              <a:t>全宗设置</a:t>
            </a:r>
            <a:endParaRPr lang="en-US" altLang="zh-CN" sz="2800" dirty="0" smtClean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zh-CN" altLang="en-US" sz="3200" dirty="0" smtClean="0">
                <a:solidFill>
                  <a:prstClr val="black"/>
                </a:solidFill>
              </a:rPr>
              <a:t>机构问题代码设置</a:t>
            </a:r>
            <a:endParaRPr lang="en-US" altLang="zh-CN" sz="3200" dirty="0" smtClean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zh-CN" altLang="en-US" sz="3200" dirty="0" smtClean="0">
                <a:solidFill>
                  <a:prstClr val="black"/>
                </a:solidFill>
              </a:rPr>
              <a:t>     </a:t>
            </a:r>
            <a:r>
              <a:rPr lang="zh-CN" altLang="en-US" sz="2800" dirty="0" smtClean="0">
                <a:solidFill>
                  <a:prstClr val="black"/>
                </a:solidFill>
              </a:rPr>
              <a:t>档案</a:t>
            </a:r>
            <a:r>
              <a:rPr lang="zh-CN" altLang="en-US" sz="2800" dirty="0">
                <a:solidFill>
                  <a:prstClr val="black"/>
                </a:solidFill>
              </a:rPr>
              <a:t>设置</a:t>
            </a:r>
            <a:r>
              <a:rPr lang="en-US" altLang="zh-CN" sz="2800" dirty="0" smtClean="0">
                <a:solidFill>
                  <a:prstClr val="black"/>
                </a:solidFill>
                <a:sym typeface="Wingdings" pitchFamily="2" charset="2"/>
              </a:rPr>
              <a:t></a:t>
            </a:r>
            <a:r>
              <a:rPr lang="zh-CN" altLang="en-US" sz="2800" smtClean="0">
                <a:solidFill>
                  <a:prstClr val="black"/>
                </a:solidFill>
                <a:sym typeface="Wingdings" pitchFamily="2" charset="2"/>
              </a:rPr>
              <a:t>代码库维护</a:t>
            </a:r>
            <a:endParaRPr lang="en-US" altLang="zh-CN" sz="2800" dirty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zh-CN" alt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45326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数据管理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数据导入与导出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</a:t>
            </a:r>
            <a:r>
              <a:rPr lang="zh-CN" altLang="en-US" dirty="0" smtClean="0"/>
              <a:t>数据导入：软件支持</a:t>
            </a:r>
            <a:r>
              <a:rPr lang="en-US" altLang="zh-CN" dirty="0" smtClean="0"/>
              <a:t>excel</a:t>
            </a:r>
            <a:r>
              <a:rPr lang="zh-CN" altLang="en-US" dirty="0" smtClean="0"/>
              <a:t>格式和</a:t>
            </a:r>
            <a:r>
              <a:rPr lang="en-US" altLang="zh-CN" dirty="0" smtClean="0"/>
              <a:t>dbf</a:t>
            </a:r>
            <a:r>
              <a:rPr lang="zh-CN" altLang="en-US" dirty="0" smtClean="0"/>
              <a:t>格式文件的导入，文件字段格式必须和档案管理软件字段格式一致，且不超过字段长度。</a:t>
            </a:r>
            <a:endParaRPr lang="en-US" altLang="zh-CN" dirty="0" smtClean="0"/>
          </a:p>
          <a:p>
            <a:pPr marL="0" indent="0">
              <a:buNone/>
            </a:pP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内容占位符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590293"/>
              </p:ext>
            </p:extLst>
          </p:nvPr>
        </p:nvGraphicFramePr>
        <p:xfrm>
          <a:off x="1236416" y="2205398"/>
          <a:ext cx="6840760" cy="1440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5095"/>
                <a:gridCol w="855095"/>
                <a:gridCol w="855095"/>
                <a:gridCol w="855095"/>
                <a:gridCol w="855095"/>
                <a:gridCol w="855095"/>
                <a:gridCol w="855095"/>
                <a:gridCol w="855095"/>
              </a:tblGrid>
              <a:tr h="28803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>
                          <a:effectLst/>
                        </a:rPr>
                        <a:t>姓名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>
                          <a:effectLst/>
                        </a:rPr>
                        <a:t>职称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</a:rPr>
                        <a:t>工资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</a:rPr>
                        <a:t>代扣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</a:rPr>
                        <a:t>实发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>
                          <a:effectLst/>
                        </a:rPr>
                        <a:t>基本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>
                          <a:effectLst/>
                        </a:rPr>
                        <a:t>工龄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</a:rPr>
                        <a:t>职务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</a:rPr>
                        <a:t>公积金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</a:rPr>
                        <a:t>医保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</a:rPr>
                        <a:t>张三 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</a:rPr>
                        <a:t>讲师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850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400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500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300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40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1410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>
                          <a:effectLst/>
                        </a:rPr>
                        <a:t>　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>
                          <a:effectLst/>
                        </a:rPr>
                        <a:t>　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>
                          <a:effectLst/>
                        </a:rPr>
                        <a:t>　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>
                          <a:effectLst/>
                        </a:rPr>
                        <a:t>　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>
                          <a:effectLst/>
                        </a:rPr>
                        <a:t>　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>
                          <a:effectLst/>
                        </a:rPr>
                        <a:t>　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1236416" y="980728"/>
            <a:ext cx="6912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档案管理软件采用关系模型的数据结构，它是建立在严格的数学概念的基础上，要求表必须满足一定的规范条件，其中最基本的一条就是，表的每个分量必须是一个不可分割的数据项</a:t>
            </a:r>
            <a:r>
              <a:rPr lang="zh-CN" altLang="en-US" dirty="0" smtClean="0"/>
              <a:t>，必须一一对应，也就是说</a:t>
            </a:r>
            <a:r>
              <a:rPr lang="zh-CN" altLang="en-US" dirty="0"/>
              <a:t>不允许表中还有表。如</a:t>
            </a: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3560899"/>
              </p:ext>
            </p:extLst>
          </p:nvPr>
        </p:nvGraphicFramePr>
        <p:xfrm>
          <a:off x="1236416" y="4293096"/>
          <a:ext cx="6984776" cy="1161565"/>
        </p:xfrm>
        <a:graphic>
          <a:graphicData uri="http://schemas.openxmlformats.org/drawingml/2006/table">
            <a:tbl>
              <a:tblPr/>
              <a:tblGrid>
                <a:gridCol w="696119"/>
                <a:gridCol w="983281"/>
                <a:gridCol w="864096"/>
                <a:gridCol w="864096"/>
                <a:gridCol w="864096"/>
                <a:gridCol w="864096"/>
                <a:gridCol w="864096"/>
                <a:gridCol w="984896"/>
              </a:tblGrid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姓名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职称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基本工资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工龄工资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职务工资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代扣公积金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代扣医保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实发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17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张三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讲师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850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400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300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1410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17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17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698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内容占位符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7384152"/>
              </p:ext>
            </p:extLst>
          </p:nvPr>
        </p:nvGraphicFramePr>
        <p:xfrm>
          <a:off x="1043608" y="404664"/>
          <a:ext cx="7344815" cy="6120679"/>
        </p:xfrm>
        <a:graphic>
          <a:graphicData uri="http://schemas.openxmlformats.org/drawingml/2006/table">
            <a:tbl>
              <a:tblPr/>
              <a:tblGrid>
                <a:gridCol w="522498"/>
                <a:gridCol w="970351"/>
                <a:gridCol w="3168572"/>
                <a:gridCol w="839728"/>
                <a:gridCol w="746424"/>
                <a:gridCol w="705370"/>
                <a:gridCol w="391872"/>
              </a:tblGrid>
              <a:tr h="655451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zh-CN" altLang="en-US" sz="2100" b="1" i="0" u="none" strike="noStrike">
                          <a:effectLst/>
                          <a:latin typeface="黑体"/>
                        </a:rPr>
                        <a:t>卷 内 目 录</a:t>
                      </a:r>
                    </a:p>
                  </a:txBody>
                  <a:tcPr marL="8527" marR="8527" marT="85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2772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zh-CN" altLang="en-US" sz="1300" b="1" i="0" u="none" strike="noStrike">
                          <a:effectLst/>
                          <a:latin typeface="黑体"/>
                        </a:rPr>
                        <a:t>                                              </a:t>
                      </a:r>
                      <a:r>
                        <a:rPr lang="en-US" altLang="zh-CN" sz="1300" b="1" i="0" u="none" strike="noStrike">
                          <a:effectLst/>
                          <a:latin typeface="黑体"/>
                        </a:rPr>
                        <a:t>90-2-396</a:t>
                      </a:r>
                    </a:p>
                  </a:txBody>
                  <a:tcPr marL="8527" marR="8527" marT="85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67972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effectLst/>
                          <a:latin typeface="宋体"/>
                        </a:rPr>
                        <a:t>顺    序    号</a:t>
                      </a:r>
                    </a:p>
                  </a:txBody>
                  <a:tcPr marL="8527" marR="8527" marT="8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effectLst/>
                          <a:latin typeface="宋体"/>
                        </a:rPr>
                        <a:t>文件作者</a:t>
                      </a:r>
                    </a:p>
                  </a:txBody>
                  <a:tcPr marL="8527" marR="8527" marT="8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effectLst/>
                          <a:latin typeface="宋体"/>
                        </a:rPr>
                        <a:t>文  件  标  题</a:t>
                      </a:r>
                    </a:p>
                  </a:txBody>
                  <a:tcPr marL="8527" marR="8527" marT="8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effectLst/>
                          <a:latin typeface="宋体"/>
                        </a:rPr>
                        <a:t>文件日期</a:t>
                      </a:r>
                    </a:p>
                  </a:txBody>
                  <a:tcPr marL="8527" marR="8527" marT="8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effectLst/>
                          <a:latin typeface="宋体"/>
                        </a:rPr>
                        <a:t>文件编号</a:t>
                      </a:r>
                    </a:p>
                  </a:txBody>
                  <a:tcPr marL="8527" marR="8527" marT="8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effectLst/>
                          <a:latin typeface="宋体"/>
                        </a:rPr>
                        <a:t>文件所在张号</a:t>
                      </a:r>
                    </a:p>
                  </a:txBody>
                  <a:tcPr marL="8527" marR="8527" marT="8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effectLst/>
                          <a:latin typeface="宋体"/>
                        </a:rPr>
                        <a:t>备注</a:t>
                      </a:r>
                    </a:p>
                  </a:txBody>
                  <a:tcPr marL="8527" marR="8527" marT="8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90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u="none" strike="noStrike"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527" marR="8527" marT="8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effectLst/>
                          <a:latin typeface="宋体"/>
                        </a:rPr>
                        <a:t>市**</a:t>
                      </a:r>
                    </a:p>
                  </a:txBody>
                  <a:tcPr marL="8527" marR="8527" marT="8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effectLst/>
                          <a:latin typeface="宋体"/>
                        </a:rPr>
                        <a:t>一九九五年工作总结</a:t>
                      </a:r>
                    </a:p>
                  </a:txBody>
                  <a:tcPr marL="8527" marR="8527" marT="8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u="none" strike="noStrike">
                          <a:effectLst/>
                          <a:latin typeface="宋体"/>
                        </a:rPr>
                        <a:t>1996</a:t>
                      </a:r>
                      <a:r>
                        <a:rPr lang="zh-CN" altLang="en-US" sz="900" b="1" i="0" u="none" strike="noStrike">
                          <a:effectLst/>
                          <a:latin typeface="宋体"/>
                        </a:rPr>
                        <a:t>、      </a:t>
                      </a:r>
                      <a:r>
                        <a:rPr lang="en-US" altLang="zh-CN" sz="900" b="1" i="0" u="none" strike="noStrike">
                          <a:effectLst/>
                          <a:latin typeface="宋体"/>
                        </a:rPr>
                        <a:t>1</a:t>
                      </a:r>
                      <a:r>
                        <a:rPr lang="zh-CN" altLang="en-US" sz="900" b="1" i="0" u="none" strike="noStrike">
                          <a:effectLst/>
                          <a:latin typeface="宋体"/>
                        </a:rPr>
                        <a:t>、</a:t>
                      </a:r>
                      <a:r>
                        <a:rPr lang="en-US" altLang="zh-CN" sz="900" b="1" i="0" u="none" strike="noStrike">
                          <a:effectLst/>
                          <a:latin typeface="宋体"/>
                        </a:rPr>
                        <a:t>10</a:t>
                      </a:r>
                    </a:p>
                  </a:txBody>
                  <a:tcPr marL="8527" marR="8527" marT="8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effectLst/>
                          <a:latin typeface="Calibri"/>
                        </a:rPr>
                        <a:t>**</a:t>
                      </a:r>
                      <a:r>
                        <a:rPr lang="zh-CN" altLang="en-US" sz="900" b="1" i="0" u="none" strike="noStrike">
                          <a:effectLst/>
                          <a:latin typeface="宋体"/>
                        </a:rPr>
                        <a:t>报字（</a:t>
                      </a:r>
                      <a:r>
                        <a:rPr lang="en-US" altLang="zh-CN" sz="900" b="1" i="0" u="none" strike="noStrike">
                          <a:effectLst/>
                          <a:latin typeface="Calibri"/>
                        </a:rPr>
                        <a:t>1996</a:t>
                      </a:r>
                      <a:r>
                        <a:rPr lang="zh-CN" altLang="en-US" sz="900" b="1" i="0" u="none" strike="noStrike">
                          <a:effectLst/>
                          <a:latin typeface="宋体"/>
                        </a:rPr>
                        <a:t>）</a:t>
                      </a:r>
                      <a:r>
                        <a:rPr lang="zh-CN" altLang="en-US" sz="900" b="1" i="0" u="none" strike="noStrike">
                          <a:effectLst/>
                          <a:latin typeface="Calibri"/>
                        </a:rPr>
                        <a:t>    </a:t>
                      </a:r>
                      <a:r>
                        <a:rPr lang="en-US" altLang="zh-CN" sz="900" b="1" i="0" u="none" strike="noStrike">
                          <a:effectLst/>
                          <a:latin typeface="Calibri"/>
                        </a:rPr>
                        <a:t>1</a:t>
                      </a:r>
                      <a:r>
                        <a:rPr lang="zh-CN" altLang="en-US" sz="900" b="1" i="0" u="none" strike="noStrike">
                          <a:effectLst/>
                          <a:latin typeface="宋体"/>
                        </a:rPr>
                        <a:t>号</a:t>
                      </a:r>
                    </a:p>
                  </a:txBody>
                  <a:tcPr marL="8527" marR="8527" marT="8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u="none" strike="noStrike">
                          <a:effectLst/>
                          <a:latin typeface="Calibri"/>
                        </a:rPr>
                        <a:t>1—17</a:t>
                      </a:r>
                    </a:p>
                  </a:txBody>
                  <a:tcPr marL="8527" marR="8527" marT="8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effectLst/>
                          <a:latin typeface="Calibri"/>
                        </a:rPr>
                        <a:t>　</a:t>
                      </a:r>
                    </a:p>
                  </a:txBody>
                  <a:tcPr marL="8527" marR="8527" marT="8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31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u="none" strike="noStrike"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527" marR="8527" marT="8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effectLst/>
                          <a:latin typeface="宋体"/>
                        </a:rPr>
                        <a:t>市**</a:t>
                      </a:r>
                    </a:p>
                  </a:txBody>
                  <a:tcPr marL="8527" marR="8527" marT="8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effectLst/>
                          <a:latin typeface="宋体"/>
                        </a:rPr>
                        <a:t>上半年工作总结和下半年工作意见</a:t>
                      </a:r>
                    </a:p>
                  </a:txBody>
                  <a:tcPr marL="8527" marR="8527" marT="8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effectLst/>
                          <a:latin typeface="宋体"/>
                        </a:rPr>
                        <a:t>　</a:t>
                      </a:r>
                    </a:p>
                  </a:txBody>
                  <a:tcPr marL="8527" marR="8527" marT="8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effectLst/>
                          <a:latin typeface="Calibri"/>
                        </a:rPr>
                        <a:t>**</a:t>
                      </a:r>
                      <a:r>
                        <a:rPr lang="zh-CN" altLang="en-US" sz="900" b="1" i="0" u="none" strike="noStrike">
                          <a:effectLst/>
                          <a:latin typeface="宋体"/>
                        </a:rPr>
                        <a:t>报字（</a:t>
                      </a:r>
                      <a:r>
                        <a:rPr lang="en-US" altLang="zh-CN" sz="900" b="1" i="0" u="none" strike="noStrike">
                          <a:effectLst/>
                          <a:latin typeface="Calibri"/>
                        </a:rPr>
                        <a:t>1995</a:t>
                      </a:r>
                      <a:r>
                        <a:rPr lang="zh-CN" altLang="en-US" sz="900" b="1" i="0" u="none" strike="noStrike">
                          <a:effectLst/>
                          <a:latin typeface="宋体"/>
                        </a:rPr>
                        <a:t>）</a:t>
                      </a:r>
                      <a:r>
                        <a:rPr lang="zh-CN" altLang="en-US" sz="900" b="1" i="0" u="none" strike="noStrike">
                          <a:effectLst/>
                          <a:latin typeface="Calibri"/>
                        </a:rPr>
                        <a:t>    </a:t>
                      </a:r>
                      <a:r>
                        <a:rPr lang="en-US" altLang="zh-CN" sz="900" b="1" i="0" u="none" strike="noStrike">
                          <a:effectLst/>
                          <a:latin typeface="Calibri"/>
                        </a:rPr>
                        <a:t>4</a:t>
                      </a:r>
                      <a:r>
                        <a:rPr lang="zh-CN" altLang="en-US" sz="900" b="1" i="0" u="none" strike="noStrike">
                          <a:effectLst/>
                          <a:latin typeface="宋体"/>
                        </a:rPr>
                        <a:t>号</a:t>
                      </a:r>
                    </a:p>
                  </a:txBody>
                  <a:tcPr marL="8527" marR="8527" marT="8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u="none" strike="noStrike">
                          <a:effectLst/>
                          <a:latin typeface="Calibri"/>
                        </a:rPr>
                        <a:t>18—75</a:t>
                      </a:r>
                    </a:p>
                  </a:txBody>
                  <a:tcPr marL="8527" marR="8527" marT="8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effectLst/>
                          <a:latin typeface="Calibri"/>
                        </a:rPr>
                        <a:t>　</a:t>
                      </a:r>
                    </a:p>
                  </a:txBody>
                  <a:tcPr marL="8527" marR="8527" marT="8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689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u="none" strike="noStrike"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527" marR="8527" marT="8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effectLst/>
                          <a:latin typeface="宋体"/>
                        </a:rPr>
                        <a:t>市**</a:t>
                      </a:r>
                    </a:p>
                  </a:txBody>
                  <a:tcPr marL="8527" marR="8527" marT="8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effectLst/>
                          <a:latin typeface="宋体"/>
                        </a:rPr>
                        <a:t>一九九五年****工作安排</a:t>
                      </a:r>
                    </a:p>
                  </a:txBody>
                  <a:tcPr marL="8527" marR="8527" marT="8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u="none" strike="noStrike">
                          <a:effectLst/>
                          <a:latin typeface="宋体"/>
                        </a:rPr>
                        <a:t>1995</a:t>
                      </a:r>
                      <a:r>
                        <a:rPr lang="zh-CN" altLang="en-US" sz="900" b="1" i="0" u="none" strike="noStrike">
                          <a:effectLst/>
                          <a:latin typeface="宋体"/>
                        </a:rPr>
                        <a:t>、        </a:t>
                      </a:r>
                      <a:r>
                        <a:rPr lang="en-US" altLang="zh-CN" sz="900" b="1" i="0" u="none" strike="noStrike">
                          <a:effectLst/>
                          <a:latin typeface="宋体"/>
                        </a:rPr>
                        <a:t>3</a:t>
                      </a:r>
                      <a:r>
                        <a:rPr lang="zh-CN" altLang="en-US" sz="900" b="1" i="0" u="none" strike="noStrike">
                          <a:effectLst/>
                          <a:latin typeface="宋体"/>
                        </a:rPr>
                        <a:t>、</a:t>
                      </a:r>
                      <a:r>
                        <a:rPr lang="en-US" altLang="zh-CN" sz="900" b="1" i="0" u="none" strike="noStrike">
                          <a:effectLst/>
                          <a:latin typeface="宋体"/>
                        </a:rPr>
                        <a:t>15</a:t>
                      </a:r>
                    </a:p>
                  </a:txBody>
                  <a:tcPr marL="8527" marR="8527" marT="8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effectLst/>
                          <a:latin typeface="宋体"/>
                        </a:rPr>
                        <a:t>**党（</a:t>
                      </a:r>
                      <a:r>
                        <a:rPr lang="en-US" altLang="zh-CN" sz="900" b="1" i="0" u="none" strike="noStrike">
                          <a:effectLst/>
                          <a:latin typeface="宋体"/>
                        </a:rPr>
                        <a:t>1995</a:t>
                      </a:r>
                      <a:r>
                        <a:rPr lang="zh-CN" altLang="en-US" sz="900" b="1" i="0" u="none" strike="noStrike">
                          <a:effectLst/>
                          <a:latin typeface="宋体"/>
                        </a:rPr>
                        <a:t>）</a:t>
                      </a:r>
                      <a:r>
                        <a:rPr lang="en-US" altLang="zh-CN" sz="900" b="1" i="0" u="none" strike="noStrike">
                          <a:effectLst/>
                          <a:latin typeface="宋体"/>
                        </a:rPr>
                        <a:t>034</a:t>
                      </a:r>
                      <a:r>
                        <a:rPr lang="zh-CN" altLang="en-US" sz="900" b="1" i="0" u="none" strike="noStrike">
                          <a:effectLst/>
                          <a:latin typeface="宋体"/>
                        </a:rPr>
                        <a:t>号</a:t>
                      </a:r>
                    </a:p>
                  </a:txBody>
                  <a:tcPr marL="8527" marR="8527" marT="8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u="none" strike="noStrike">
                          <a:effectLst/>
                          <a:latin typeface="Calibri"/>
                        </a:rPr>
                        <a:t>76—81</a:t>
                      </a:r>
                    </a:p>
                  </a:txBody>
                  <a:tcPr marL="8527" marR="8527" marT="8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effectLst/>
                          <a:latin typeface="Calibri"/>
                        </a:rPr>
                        <a:t>　</a:t>
                      </a:r>
                    </a:p>
                  </a:txBody>
                  <a:tcPr marL="8527" marR="8527" marT="8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041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u="none" strike="noStrike"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527" marR="8527" marT="8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effectLst/>
                          <a:latin typeface="宋体"/>
                        </a:rPr>
                        <a:t>乌当区***</a:t>
                      </a:r>
                    </a:p>
                  </a:txBody>
                  <a:tcPr marL="8527" marR="8527" marT="8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effectLst/>
                          <a:latin typeface="宋体"/>
                        </a:rPr>
                        <a:t>贯彻落实党的十四届四中全会决定认真发挥监督职能</a:t>
                      </a:r>
                      <a:r>
                        <a:rPr lang="en-US" altLang="zh-CN" sz="900" b="1" i="0" u="none" strike="noStrike">
                          <a:effectLst/>
                          <a:latin typeface="宋体"/>
                        </a:rPr>
                        <a:t>—</a:t>
                      </a:r>
                      <a:r>
                        <a:rPr lang="zh-CN" altLang="en-US" sz="900" b="1" i="0" u="none" strike="noStrike">
                          <a:effectLst/>
                          <a:latin typeface="宋体"/>
                        </a:rPr>
                        <a:t>一九九五年****工作安排意见</a:t>
                      </a:r>
                    </a:p>
                  </a:txBody>
                  <a:tcPr marL="8527" marR="8527" marT="8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u="none" strike="noStrike">
                          <a:effectLst/>
                          <a:latin typeface="宋体"/>
                        </a:rPr>
                        <a:t>1996</a:t>
                      </a:r>
                      <a:r>
                        <a:rPr lang="zh-CN" altLang="en-US" sz="900" b="1" i="0" u="none" strike="noStrike">
                          <a:effectLst/>
                          <a:latin typeface="宋体"/>
                        </a:rPr>
                        <a:t>、        </a:t>
                      </a:r>
                      <a:r>
                        <a:rPr lang="en-US" altLang="zh-CN" sz="900" b="1" i="0" u="none" strike="noStrike">
                          <a:effectLst/>
                          <a:latin typeface="宋体"/>
                        </a:rPr>
                        <a:t>1</a:t>
                      </a:r>
                      <a:r>
                        <a:rPr lang="zh-CN" altLang="en-US" sz="900" b="1" i="0" u="none" strike="noStrike">
                          <a:effectLst/>
                          <a:latin typeface="宋体"/>
                        </a:rPr>
                        <a:t>、</a:t>
                      </a:r>
                      <a:r>
                        <a:rPr lang="en-US" altLang="zh-CN" sz="900" b="1" i="0" u="none" strike="noStrike">
                          <a:effectLst/>
                          <a:latin typeface="宋体"/>
                        </a:rPr>
                        <a:t>3</a:t>
                      </a:r>
                    </a:p>
                  </a:txBody>
                  <a:tcPr marL="8527" marR="8527" marT="8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effectLst/>
                          <a:latin typeface="Calibri"/>
                        </a:rPr>
                        <a:t>**</a:t>
                      </a:r>
                      <a:r>
                        <a:rPr lang="zh-CN" altLang="en-US" sz="900" b="1" i="0" u="none" strike="noStrike">
                          <a:effectLst/>
                          <a:latin typeface="宋体"/>
                        </a:rPr>
                        <a:t>发（</a:t>
                      </a:r>
                      <a:r>
                        <a:rPr lang="en-US" altLang="zh-CN" sz="900" b="1" i="0" u="none" strike="noStrike">
                          <a:effectLst/>
                          <a:latin typeface="Calibri"/>
                        </a:rPr>
                        <a:t>1995</a:t>
                      </a:r>
                      <a:r>
                        <a:rPr lang="zh-CN" altLang="en-US" sz="900" b="1" i="0" u="none" strike="noStrike">
                          <a:effectLst/>
                          <a:latin typeface="宋体"/>
                        </a:rPr>
                        <a:t>）</a:t>
                      </a:r>
                      <a:r>
                        <a:rPr lang="zh-CN" altLang="en-US" sz="900" b="1" i="0" u="none" strike="noStrike">
                          <a:effectLst/>
                          <a:latin typeface="Calibri"/>
                        </a:rPr>
                        <a:t>    </a:t>
                      </a:r>
                      <a:r>
                        <a:rPr lang="en-US" altLang="zh-CN" sz="900" b="1" i="0" u="none" strike="noStrike">
                          <a:effectLst/>
                          <a:latin typeface="Calibri"/>
                        </a:rPr>
                        <a:t>1</a:t>
                      </a:r>
                      <a:r>
                        <a:rPr lang="zh-CN" altLang="en-US" sz="900" b="1" i="0" u="none" strike="noStrike">
                          <a:effectLst/>
                          <a:latin typeface="宋体"/>
                        </a:rPr>
                        <a:t>号</a:t>
                      </a:r>
                    </a:p>
                  </a:txBody>
                  <a:tcPr marL="8527" marR="8527" marT="8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u="none" strike="noStrike">
                          <a:effectLst/>
                          <a:latin typeface="Calibri"/>
                        </a:rPr>
                        <a:t>82—93</a:t>
                      </a:r>
                    </a:p>
                  </a:txBody>
                  <a:tcPr marL="8527" marR="8527" marT="8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effectLst/>
                          <a:latin typeface="Calibri"/>
                        </a:rPr>
                        <a:t>　</a:t>
                      </a:r>
                    </a:p>
                  </a:txBody>
                  <a:tcPr marL="8527" marR="8527" marT="8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4624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effectLst/>
                          <a:latin typeface="Calibri"/>
                        </a:rPr>
                        <a:t>　</a:t>
                      </a:r>
                    </a:p>
                  </a:txBody>
                  <a:tcPr marL="8527" marR="8527" marT="8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effectLst/>
                          <a:latin typeface="宋体"/>
                        </a:rPr>
                        <a:t>　</a:t>
                      </a:r>
                    </a:p>
                  </a:txBody>
                  <a:tcPr marL="8527" marR="8527" marT="8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effectLst/>
                          <a:latin typeface="Calibri"/>
                        </a:rPr>
                        <a:t>　</a:t>
                      </a:r>
                    </a:p>
                  </a:txBody>
                  <a:tcPr marL="8527" marR="8527" marT="8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effectLst/>
                          <a:latin typeface="宋体"/>
                        </a:rPr>
                        <a:t>　</a:t>
                      </a:r>
                    </a:p>
                  </a:txBody>
                  <a:tcPr marL="8527" marR="8527" marT="8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effectLst/>
                          <a:latin typeface="Calibri"/>
                        </a:rPr>
                        <a:t>　</a:t>
                      </a:r>
                    </a:p>
                  </a:txBody>
                  <a:tcPr marL="8527" marR="8527" marT="8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effectLst/>
                          <a:latin typeface="Calibri"/>
                        </a:rPr>
                        <a:t>　</a:t>
                      </a:r>
                    </a:p>
                  </a:txBody>
                  <a:tcPr marL="8527" marR="8527" marT="8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effectLst/>
                          <a:latin typeface="Calibri"/>
                        </a:rPr>
                        <a:t>　</a:t>
                      </a:r>
                    </a:p>
                  </a:txBody>
                  <a:tcPr marL="8527" marR="8527" marT="8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4624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effectLst/>
                          <a:latin typeface="Calibri"/>
                        </a:rPr>
                        <a:t>　</a:t>
                      </a:r>
                    </a:p>
                  </a:txBody>
                  <a:tcPr marL="8527" marR="8527" marT="8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effectLst/>
                          <a:latin typeface="宋体"/>
                        </a:rPr>
                        <a:t>　</a:t>
                      </a:r>
                    </a:p>
                  </a:txBody>
                  <a:tcPr marL="8527" marR="8527" marT="8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effectLst/>
                          <a:latin typeface="Calibri"/>
                        </a:rPr>
                        <a:t>　</a:t>
                      </a:r>
                    </a:p>
                  </a:txBody>
                  <a:tcPr marL="8527" marR="8527" marT="8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effectLst/>
                          <a:latin typeface="宋体"/>
                        </a:rPr>
                        <a:t>　</a:t>
                      </a:r>
                    </a:p>
                  </a:txBody>
                  <a:tcPr marL="8527" marR="8527" marT="8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effectLst/>
                          <a:latin typeface="Calibri"/>
                        </a:rPr>
                        <a:t>　</a:t>
                      </a:r>
                    </a:p>
                  </a:txBody>
                  <a:tcPr marL="8527" marR="8527" marT="8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effectLst/>
                          <a:latin typeface="Calibri"/>
                        </a:rPr>
                        <a:t>　</a:t>
                      </a:r>
                    </a:p>
                  </a:txBody>
                  <a:tcPr marL="8527" marR="8527" marT="8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 dirty="0">
                          <a:effectLst/>
                          <a:latin typeface="Calibri"/>
                        </a:rPr>
                        <a:t>　</a:t>
                      </a:r>
                    </a:p>
                  </a:txBody>
                  <a:tcPr marL="8527" marR="8527" marT="8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397649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657580"/>
              </p:ext>
            </p:extLst>
          </p:nvPr>
        </p:nvGraphicFramePr>
        <p:xfrm>
          <a:off x="683568" y="1268760"/>
          <a:ext cx="8077199" cy="3735409"/>
        </p:xfrm>
        <a:graphic>
          <a:graphicData uri="http://schemas.openxmlformats.org/drawingml/2006/table">
            <a:tbl>
              <a:tblPr/>
              <a:tblGrid>
                <a:gridCol w="802137"/>
                <a:gridCol w="763941"/>
                <a:gridCol w="2494558"/>
                <a:gridCol w="661102"/>
                <a:gridCol w="587646"/>
                <a:gridCol w="555326"/>
                <a:gridCol w="308515"/>
                <a:gridCol w="634658"/>
                <a:gridCol w="634658"/>
                <a:gridCol w="634658"/>
              </a:tblGrid>
              <a:tr h="49452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effectLst/>
                          <a:latin typeface="宋体"/>
                        </a:rPr>
                        <a:t>顺序号</a:t>
                      </a:r>
                    </a:p>
                  </a:txBody>
                  <a:tcPr marL="8831" marR="8831" marT="8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effectLst/>
                          <a:latin typeface="宋体"/>
                        </a:rPr>
                        <a:t>文件作者</a:t>
                      </a:r>
                    </a:p>
                  </a:txBody>
                  <a:tcPr marL="8831" marR="8831" marT="8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effectLst/>
                          <a:latin typeface="宋体"/>
                        </a:rPr>
                        <a:t>文  件  标  题</a:t>
                      </a:r>
                    </a:p>
                  </a:txBody>
                  <a:tcPr marL="8831" marR="8831" marT="8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effectLst/>
                          <a:latin typeface="宋体"/>
                        </a:rPr>
                        <a:t>文件日期</a:t>
                      </a:r>
                    </a:p>
                  </a:txBody>
                  <a:tcPr marL="8831" marR="8831" marT="8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effectLst/>
                          <a:latin typeface="宋体"/>
                        </a:rPr>
                        <a:t>文件编号</a:t>
                      </a:r>
                    </a:p>
                  </a:txBody>
                  <a:tcPr marL="8831" marR="8831" marT="8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effectLst/>
                          <a:latin typeface="宋体"/>
                        </a:rPr>
                        <a:t>文件所在张号</a:t>
                      </a:r>
                    </a:p>
                  </a:txBody>
                  <a:tcPr marL="8831" marR="8831" marT="8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effectLst/>
                          <a:latin typeface="宋体"/>
                        </a:rPr>
                        <a:t>备注</a:t>
                      </a:r>
                    </a:p>
                  </a:txBody>
                  <a:tcPr marL="8831" marR="8831" marT="8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 u="none" strike="noStrike">
                          <a:effectLst/>
                          <a:latin typeface="宋体"/>
                        </a:rPr>
                        <a:t>全宗号</a:t>
                      </a:r>
                    </a:p>
                  </a:txBody>
                  <a:tcPr marL="8831" marR="8831" marT="8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effectLst/>
                          <a:latin typeface="宋体"/>
                        </a:rPr>
                        <a:t>目录号</a:t>
                      </a:r>
                    </a:p>
                  </a:txBody>
                  <a:tcPr marL="8831" marR="8831" marT="8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effectLst/>
                          <a:latin typeface="宋体"/>
                        </a:rPr>
                        <a:t>案卷号</a:t>
                      </a:r>
                    </a:p>
                  </a:txBody>
                  <a:tcPr marL="8831" marR="8831" marT="8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7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u="none" strike="noStrike">
                          <a:effectLst/>
                          <a:latin typeface="Calibri"/>
                        </a:rPr>
                        <a:t>001</a:t>
                      </a:r>
                    </a:p>
                  </a:txBody>
                  <a:tcPr marL="8831" marR="8831" marT="8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effectLst/>
                          <a:latin typeface="宋体"/>
                        </a:rPr>
                        <a:t>市**</a:t>
                      </a:r>
                    </a:p>
                  </a:txBody>
                  <a:tcPr marL="8831" marR="8831" marT="8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effectLst/>
                          <a:latin typeface="宋体"/>
                        </a:rPr>
                        <a:t>一九九五年工作总结</a:t>
                      </a:r>
                    </a:p>
                  </a:txBody>
                  <a:tcPr marL="8831" marR="8831" marT="8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u="none" strike="noStrike">
                          <a:effectLst/>
                          <a:latin typeface="宋体"/>
                        </a:rPr>
                        <a:t>1996</a:t>
                      </a:r>
                      <a:r>
                        <a:rPr lang="zh-CN" altLang="en-US" sz="900" b="1" i="0" u="none" strike="noStrike">
                          <a:effectLst/>
                          <a:latin typeface="宋体"/>
                        </a:rPr>
                        <a:t>、      </a:t>
                      </a:r>
                      <a:r>
                        <a:rPr lang="en-US" altLang="zh-CN" sz="900" b="1" i="0" u="none" strike="noStrike">
                          <a:effectLst/>
                          <a:latin typeface="宋体"/>
                        </a:rPr>
                        <a:t>1</a:t>
                      </a:r>
                      <a:r>
                        <a:rPr lang="zh-CN" altLang="en-US" sz="900" b="1" i="0" u="none" strike="noStrike">
                          <a:effectLst/>
                          <a:latin typeface="宋体"/>
                        </a:rPr>
                        <a:t>、</a:t>
                      </a:r>
                      <a:r>
                        <a:rPr lang="en-US" altLang="zh-CN" sz="900" b="1" i="0" u="none" strike="noStrike">
                          <a:effectLst/>
                          <a:latin typeface="宋体"/>
                        </a:rPr>
                        <a:t>10</a:t>
                      </a:r>
                    </a:p>
                  </a:txBody>
                  <a:tcPr marL="8831" marR="8831" marT="8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effectLst/>
                          <a:latin typeface="Calibri"/>
                        </a:rPr>
                        <a:t>**</a:t>
                      </a:r>
                      <a:r>
                        <a:rPr lang="zh-CN" altLang="en-US" sz="900" b="1" i="0" u="none" strike="noStrike">
                          <a:effectLst/>
                          <a:latin typeface="宋体"/>
                        </a:rPr>
                        <a:t>报字（</a:t>
                      </a:r>
                      <a:r>
                        <a:rPr lang="en-US" altLang="zh-CN" sz="900" b="1" i="0" u="none" strike="noStrike">
                          <a:effectLst/>
                          <a:latin typeface="Calibri"/>
                        </a:rPr>
                        <a:t>1996</a:t>
                      </a:r>
                      <a:r>
                        <a:rPr lang="zh-CN" altLang="en-US" sz="900" b="1" i="0" u="none" strike="noStrike">
                          <a:effectLst/>
                          <a:latin typeface="宋体"/>
                        </a:rPr>
                        <a:t>）</a:t>
                      </a:r>
                      <a:r>
                        <a:rPr lang="zh-CN" altLang="en-US" sz="900" b="1" i="0" u="none" strike="noStrike">
                          <a:effectLst/>
                          <a:latin typeface="Calibri"/>
                        </a:rPr>
                        <a:t>    </a:t>
                      </a:r>
                      <a:r>
                        <a:rPr lang="en-US" altLang="zh-CN" sz="900" b="1" i="0" u="none" strike="noStrike">
                          <a:effectLst/>
                          <a:latin typeface="Calibri"/>
                        </a:rPr>
                        <a:t>1</a:t>
                      </a:r>
                      <a:r>
                        <a:rPr lang="zh-CN" altLang="en-US" sz="900" b="1" i="0" u="none" strike="noStrike">
                          <a:effectLst/>
                          <a:latin typeface="宋体"/>
                        </a:rPr>
                        <a:t>号</a:t>
                      </a:r>
                    </a:p>
                  </a:txBody>
                  <a:tcPr marL="8831" marR="8831" marT="8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u="none" strike="noStrike">
                          <a:effectLst/>
                          <a:latin typeface="Calibri"/>
                        </a:rPr>
                        <a:t>1—17</a:t>
                      </a:r>
                    </a:p>
                  </a:txBody>
                  <a:tcPr marL="8831" marR="8831" marT="8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effectLst/>
                          <a:latin typeface="Calibri"/>
                        </a:rPr>
                        <a:t>　</a:t>
                      </a:r>
                    </a:p>
                  </a:txBody>
                  <a:tcPr marL="8831" marR="8831" marT="8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1" i="0" u="none" strike="noStrike">
                          <a:effectLst/>
                          <a:latin typeface="宋体"/>
                        </a:rPr>
                        <a:t>090</a:t>
                      </a:r>
                    </a:p>
                  </a:txBody>
                  <a:tcPr marL="8831" marR="8831" marT="8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1" i="0" u="none" strike="noStrike">
                          <a:effectLst/>
                          <a:latin typeface="宋体"/>
                        </a:rPr>
                        <a:t>02</a:t>
                      </a:r>
                    </a:p>
                  </a:txBody>
                  <a:tcPr marL="8831" marR="8831" marT="8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1" i="0" u="none" strike="noStrike">
                          <a:effectLst/>
                          <a:latin typeface="宋体"/>
                        </a:rPr>
                        <a:t>396</a:t>
                      </a:r>
                    </a:p>
                  </a:txBody>
                  <a:tcPr marL="8831" marR="8831" marT="8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3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u="none" strike="noStrike">
                          <a:effectLst/>
                          <a:latin typeface="Calibri"/>
                        </a:rPr>
                        <a:t>002</a:t>
                      </a:r>
                    </a:p>
                  </a:txBody>
                  <a:tcPr marL="8831" marR="8831" marT="8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effectLst/>
                          <a:latin typeface="宋体"/>
                        </a:rPr>
                        <a:t>市**</a:t>
                      </a:r>
                    </a:p>
                  </a:txBody>
                  <a:tcPr marL="8831" marR="8831" marT="8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effectLst/>
                          <a:latin typeface="宋体"/>
                        </a:rPr>
                        <a:t>上半年工作总结和下半年工作意见</a:t>
                      </a:r>
                    </a:p>
                  </a:txBody>
                  <a:tcPr marL="8831" marR="8831" marT="8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effectLst/>
                          <a:latin typeface="宋体"/>
                        </a:rPr>
                        <a:t>　</a:t>
                      </a:r>
                    </a:p>
                  </a:txBody>
                  <a:tcPr marL="8831" marR="8831" marT="8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effectLst/>
                          <a:latin typeface="Calibri"/>
                        </a:rPr>
                        <a:t>**</a:t>
                      </a:r>
                      <a:r>
                        <a:rPr lang="zh-CN" altLang="en-US" sz="900" b="1" i="0" u="none" strike="noStrike">
                          <a:effectLst/>
                          <a:latin typeface="宋体"/>
                        </a:rPr>
                        <a:t>报字（</a:t>
                      </a:r>
                      <a:r>
                        <a:rPr lang="en-US" altLang="zh-CN" sz="900" b="1" i="0" u="none" strike="noStrike">
                          <a:effectLst/>
                          <a:latin typeface="Calibri"/>
                        </a:rPr>
                        <a:t>1995</a:t>
                      </a:r>
                      <a:r>
                        <a:rPr lang="zh-CN" altLang="en-US" sz="900" b="1" i="0" u="none" strike="noStrike">
                          <a:effectLst/>
                          <a:latin typeface="宋体"/>
                        </a:rPr>
                        <a:t>）</a:t>
                      </a:r>
                      <a:r>
                        <a:rPr lang="zh-CN" altLang="en-US" sz="900" b="1" i="0" u="none" strike="noStrike">
                          <a:effectLst/>
                          <a:latin typeface="Calibri"/>
                        </a:rPr>
                        <a:t>    </a:t>
                      </a:r>
                      <a:r>
                        <a:rPr lang="en-US" altLang="zh-CN" sz="900" b="1" i="0" u="none" strike="noStrike">
                          <a:effectLst/>
                          <a:latin typeface="Calibri"/>
                        </a:rPr>
                        <a:t>4</a:t>
                      </a:r>
                      <a:r>
                        <a:rPr lang="zh-CN" altLang="en-US" sz="900" b="1" i="0" u="none" strike="noStrike">
                          <a:effectLst/>
                          <a:latin typeface="宋体"/>
                        </a:rPr>
                        <a:t>号</a:t>
                      </a:r>
                    </a:p>
                  </a:txBody>
                  <a:tcPr marL="8831" marR="8831" marT="8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u="none" strike="noStrike">
                          <a:effectLst/>
                          <a:latin typeface="Calibri"/>
                        </a:rPr>
                        <a:t>18—75</a:t>
                      </a:r>
                    </a:p>
                  </a:txBody>
                  <a:tcPr marL="8831" marR="8831" marT="8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effectLst/>
                          <a:latin typeface="Calibri"/>
                        </a:rPr>
                        <a:t>　</a:t>
                      </a:r>
                    </a:p>
                  </a:txBody>
                  <a:tcPr marL="8831" marR="8831" marT="8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1" i="0" u="none" strike="noStrike">
                          <a:effectLst/>
                          <a:latin typeface="宋体"/>
                        </a:rPr>
                        <a:t>090</a:t>
                      </a:r>
                    </a:p>
                  </a:txBody>
                  <a:tcPr marL="8831" marR="8831" marT="8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1" i="0" u="none" strike="noStrike">
                          <a:effectLst/>
                          <a:latin typeface="宋体"/>
                        </a:rPr>
                        <a:t>02</a:t>
                      </a:r>
                    </a:p>
                  </a:txBody>
                  <a:tcPr marL="8831" marR="8831" marT="8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1" i="0" u="none" strike="noStrike">
                          <a:effectLst/>
                          <a:latin typeface="宋体"/>
                        </a:rPr>
                        <a:t>396</a:t>
                      </a:r>
                    </a:p>
                  </a:txBody>
                  <a:tcPr marL="8831" marR="8831" marT="8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53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u="none" strike="noStrike">
                          <a:effectLst/>
                          <a:latin typeface="Calibri"/>
                        </a:rPr>
                        <a:t>003</a:t>
                      </a:r>
                    </a:p>
                  </a:txBody>
                  <a:tcPr marL="8831" marR="8831" marT="8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effectLst/>
                          <a:latin typeface="宋体"/>
                        </a:rPr>
                        <a:t>市**</a:t>
                      </a:r>
                    </a:p>
                  </a:txBody>
                  <a:tcPr marL="8831" marR="8831" marT="8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effectLst/>
                          <a:latin typeface="宋体"/>
                        </a:rPr>
                        <a:t>一九九五年****工作安排</a:t>
                      </a:r>
                    </a:p>
                  </a:txBody>
                  <a:tcPr marL="8831" marR="8831" marT="8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u="none" strike="noStrike">
                          <a:effectLst/>
                          <a:latin typeface="宋体"/>
                        </a:rPr>
                        <a:t>1995</a:t>
                      </a:r>
                      <a:r>
                        <a:rPr lang="zh-CN" altLang="en-US" sz="900" b="1" i="0" u="none" strike="noStrike">
                          <a:effectLst/>
                          <a:latin typeface="宋体"/>
                        </a:rPr>
                        <a:t>、        </a:t>
                      </a:r>
                      <a:r>
                        <a:rPr lang="en-US" altLang="zh-CN" sz="900" b="1" i="0" u="none" strike="noStrike">
                          <a:effectLst/>
                          <a:latin typeface="宋体"/>
                        </a:rPr>
                        <a:t>3</a:t>
                      </a:r>
                      <a:r>
                        <a:rPr lang="zh-CN" altLang="en-US" sz="900" b="1" i="0" u="none" strike="noStrike">
                          <a:effectLst/>
                          <a:latin typeface="宋体"/>
                        </a:rPr>
                        <a:t>、</a:t>
                      </a:r>
                      <a:r>
                        <a:rPr lang="en-US" altLang="zh-CN" sz="900" b="1" i="0" u="none" strike="noStrike">
                          <a:effectLst/>
                          <a:latin typeface="宋体"/>
                        </a:rPr>
                        <a:t>15</a:t>
                      </a:r>
                    </a:p>
                  </a:txBody>
                  <a:tcPr marL="8831" marR="8831" marT="8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effectLst/>
                          <a:latin typeface="宋体"/>
                        </a:rPr>
                        <a:t>**党（</a:t>
                      </a:r>
                      <a:r>
                        <a:rPr lang="en-US" altLang="zh-CN" sz="900" b="1" i="0" u="none" strike="noStrike">
                          <a:effectLst/>
                          <a:latin typeface="宋体"/>
                        </a:rPr>
                        <a:t>1995</a:t>
                      </a:r>
                      <a:r>
                        <a:rPr lang="zh-CN" altLang="en-US" sz="900" b="1" i="0" u="none" strike="noStrike">
                          <a:effectLst/>
                          <a:latin typeface="宋体"/>
                        </a:rPr>
                        <a:t>）</a:t>
                      </a:r>
                      <a:r>
                        <a:rPr lang="en-US" altLang="zh-CN" sz="900" b="1" i="0" u="none" strike="noStrike">
                          <a:effectLst/>
                          <a:latin typeface="宋体"/>
                        </a:rPr>
                        <a:t>034</a:t>
                      </a:r>
                      <a:r>
                        <a:rPr lang="zh-CN" altLang="en-US" sz="900" b="1" i="0" u="none" strike="noStrike">
                          <a:effectLst/>
                          <a:latin typeface="宋体"/>
                        </a:rPr>
                        <a:t>号</a:t>
                      </a:r>
                    </a:p>
                  </a:txBody>
                  <a:tcPr marL="8831" marR="8831" marT="8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u="none" strike="noStrike">
                          <a:effectLst/>
                          <a:latin typeface="Calibri"/>
                        </a:rPr>
                        <a:t>76—81</a:t>
                      </a:r>
                    </a:p>
                  </a:txBody>
                  <a:tcPr marL="8831" marR="8831" marT="8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effectLst/>
                          <a:latin typeface="Calibri"/>
                        </a:rPr>
                        <a:t>　</a:t>
                      </a:r>
                    </a:p>
                  </a:txBody>
                  <a:tcPr marL="8831" marR="8831" marT="8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1" i="0" u="none" strike="noStrike">
                          <a:effectLst/>
                          <a:latin typeface="宋体"/>
                        </a:rPr>
                        <a:t>090</a:t>
                      </a:r>
                    </a:p>
                  </a:txBody>
                  <a:tcPr marL="8831" marR="8831" marT="8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1" i="0" u="none" strike="noStrike">
                          <a:effectLst/>
                          <a:latin typeface="宋体"/>
                        </a:rPr>
                        <a:t>02</a:t>
                      </a:r>
                    </a:p>
                  </a:txBody>
                  <a:tcPr marL="8831" marR="8831" marT="8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1" i="0" u="none" strike="noStrike">
                          <a:effectLst/>
                          <a:latin typeface="宋体"/>
                        </a:rPr>
                        <a:t>396</a:t>
                      </a:r>
                    </a:p>
                  </a:txBody>
                  <a:tcPr marL="8831" marR="8831" marT="8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67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u="none" strike="noStrike">
                          <a:effectLst/>
                          <a:latin typeface="Calibri"/>
                        </a:rPr>
                        <a:t>004</a:t>
                      </a:r>
                    </a:p>
                  </a:txBody>
                  <a:tcPr marL="8831" marR="8831" marT="8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effectLst/>
                          <a:latin typeface="宋体"/>
                        </a:rPr>
                        <a:t>乌当区***</a:t>
                      </a:r>
                    </a:p>
                  </a:txBody>
                  <a:tcPr marL="8831" marR="8831" marT="8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effectLst/>
                          <a:latin typeface="宋体"/>
                        </a:rPr>
                        <a:t>贯彻落实党的十四届四中全会决定认真发挥监督职能</a:t>
                      </a:r>
                      <a:r>
                        <a:rPr lang="en-US" altLang="zh-CN" sz="900" b="1" i="0" u="none" strike="noStrike">
                          <a:effectLst/>
                          <a:latin typeface="宋体"/>
                        </a:rPr>
                        <a:t>—</a:t>
                      </a:r>
                      <a:r>
                        <a:rPr lang="zh-CN" altLang="en-US" sz="900" b="1" i="0" u="none" strike="noStrike">
                          <a:effectLst/>
                          <a:latin typeface="宋体"/>
                        </a:rPr>
                        <a:t>一九九五年****工作安排意见</a:t>
                      </a:r>
                    </a:p>
                  </a:txBody>
                  <a:tcPr marL="8831" marR="8831" marT="8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u="none" strike="noStrike">
                          <a:effectLst/>
                          <a:latin typeface="宋体"/>
                        </a:rPr>
                        <a:t>1996</a:t>
                      </a:r>
                      <a:r>
                        <a:rPr lang="zh-CN" altLang="en-US" sz="900" b="1" i="0" u="none" strike="noStrike">
                          <a:effectLst/>
                          <a:latin typeface="宋体"/>
                        </a:rPr>
                        <a:t>、        </a:t>
                      </a:r>
                      <a:r>
                        <a:rPr lang="en-US" altLang="zh-CN" sz="900" b="1" i="0" u="none" strike="noStrike">
                          <a:effectLst/>
                          <a:latin typeface="宋体"/>
                        </a:rPr>
                        <a:t>1</a:t>
                      </a:r>
                      <a:r>
                        <a:rPr lang="zh-CN" altLang="en-US" sz="900" b="1" i="0" u="none" strike="noStrike">
                          <a:effectLst/>
                          <a:latin typeface="宋体"/>
                        </a:rPr>
                        <a:t>、</a:t>
                      </a:r>
                      <a:r>
                        <a:rPr lang="en-US" altLang="zh-CN" sz="900" b="1" i="0" u="none" strike="noStrike">
                          <a:effectLst/>
                          <a:latin typeface="宋体"/>
                        </a:rPr>
                        <a:t>3</a:t>
                      </a:r>
                    </a:p>
                  </a:txBody>
                  <a:tcPr marL="8831" marR="8831" marT="8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effectLst/>
                          <a:latin typeface="Calibri"/>
                        </a:rPr>
                        <a:t>**</a:t>
                      </a:r>
                      <a:r>
                        <a:rPr lang="zh-CN" altLang="en-US" sz="900" b="1" i="0" u="none" strike="noStrike">
                          <a:effectLst/>
                          <a:latin typeface="宋体"/>
                        </a:rPr>
                        <a:t>发（</a:t>
                      </a:r>
                      <a:r>
                        <a:rPr lang="en-US" altLang="zh-CN" sz="900" b="1" i="0" u="none" strike="noStrike">
                          <a:effectLst/>
                          <a:latin typeface="Calibri"/>
                        </a:rPr>
                        <a:t>1995</a:t>
                      </a:r>
                      <a:r>
                        <a:rPr lang="zh-CN" altLang="en-US" sz="900" b="1" i="0" u="none" strike="noStrike">
                          <a:effectLst/>
                          <a:latin typeface="宋体"/>
                        </a:rPr>
                        <a:t>）</a:t>
                      </a:r>
                      <a:r>
                        <a:rPr lang="zh-CN" altLang="en-US" sz="900" b="1" i="0" u="none" strike="noStrike">
                          <a:effectLst/>
                          <a:latin typeface="Calibri"/>
                        </a:rPr>
                        <a:t>    </a:t>
                      </a:r>
                      <a:r>
                        <a:rPr lang="en-US" altLang="zh-CN" sz="900" b="1" i="0" u="none" strike="noStrike">
                          <a:effectLst/>
                          <a:latin typeface="Calibri"/>
                        </a:rPr>
                        <a:t>1</a:t>
                      </a:r>
                      <a:r>
                        <a:rPr lang="zh-CN" altLang="en-US" sz="900" b="1" i="0" u="none" strike="noStrike">
                          <a:effectLst/>
                          <a:latin typeface="宋体"/>
                        </a:rPr>
                        <a:t>号</a:t>
                      </a:r>
                    </a:p>
                  </a:txBody>
                  <a:tcPr marL="8831" marR="8831" marT="8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u="none" strike="noStrike">
                          <a:effectLst/>
                          <a:latin typeface="Calibri"/>
                        </a:rPr>
                        <a:t>82—93</a:t>
                      </a:r>
                    </a:p>
                  </a:txBody>
                  <a:tcPr marL="8831" marR="8831" marT="8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effectLst/>
                          <a:latin typeface="Calibri"/>
                        </a:rPr>
                        <a:t>　</a:t>
                      </a:r>
                    </a:p>
                  </a:txBody>
                  <a:tcPr marL="8831" marR="8831" marT="8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1" i="0" u="none" strike="noStrike">
                          <a:effectLst/>
                          <a:latin typeface="宋体"/>
                        </a:rPr>
                        <a:t>090</a:t>
                      </a:r>
                    </a:p>
                  </a:txBody>
                  <a:tcPr marL="8831" marR="8831" marT="8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1" i="0" u="none" strike="noStrike">
                          <a:effectLst/>
                          <a:latin typeface="宋体"/>
                        </a:rPr>
                        <a:t>02</a:t>
                      </a:r>
                    </a:p>
                  </a:txBody>
                  <a:tcPr marL="8831" marR="8831" marT="8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1" i="0" u="none" strike="noStrike">
                          <a:effectLst/>
                          <a:latin typeface="宋体"/>
                        </a:rPr>
                        <a:t>396</a:t>
                      </a:r>
                    </a:p>
                  </a:txBody>
                  <a:tcPr marL="8831" marR="8831" marT="8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996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effectLst/>
                          <a:latin typeface="Calibri"/>
                        </a:rPr>
                        <a:t>　</a:t>
                      </a:r>
                    </a:p>
                  </a:txBody>
                  <a:tcPr marL="8831" marR="8831" marT="8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effectLst/>
                          <a:latin typeface="宋体"/>
                        </a:rPr>
                        <a:t>　</a:t>
                      </a:r>
                    </a:p>
                  </a:txBody>
                  <a:tcPr marL="8831" marR="8831" marT="8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effectLst/>
                          <a:latin typeface="Calibri"/>
                        </a:rPr>
                        <a:t>　</a:t>
                      </a:r>
                    </a:p>
                  </a:txBody>
                  <a:tcPr marL="8831" marR="8831" marT="8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effectLst/>
                          <a:latin typeface="宋体"/>
                        </a:rPr>
                        <a:t>　</a:t>
                      </a:r>
                    </a:p>
                  </a:txBody>
                  <a:tcPr marL="8831" marR="8831" marT="8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effectLst/>
                          <a:latin typeface="Calibri"/>
                        </a:rPr>
                        <a:t>　</a:t>
                      </a:r>
                    </a:p>
                  </a:txBody>
                  <a:tcPr marL="8831" marR="8831" marT="8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effectLst/>
                          <a:latin typeface="Calibri"/>
                        </a:rPr>
                        <a:t>　</a:t>
                      </a:r>
                    </a:p>
                  </a:txBody>
                  <a:tcPr marL="8831" marR="8831" marT="8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effectLst/>
                          <a:latin typeface="Calibri"/>
                        </a:rPr>
                        <a:t>　</a:t>
                      </a:r>
                    </a:p>
                  </a:txBody>
                  <a:tcPr marL="8831" marR="8831" marT="8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effectLst/>
                          <a:latin typeface="宋体"/>
                        </a:rPr>
                        <a:t>　</a:t>
                      </a:r>
                    </a:p>
                  </a:txBody>
                  <a:tcPr marL="8831" marR="8831" marT="8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effectLst/>
                          <a:latin typeface="宋体"/>
                        </a:rPr>
                        <a:t>　</a:t>
                      </a:r>
                    </a:p>
                  </a:txBody>
                  <a:tcPr marL="8831" marR="8831" marT="8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effectLst/>
                          <a:latin typeface="宋体"/>
                        </a:rPr>
                        <a:t>　</a:t>
                      </a:r>
                    </a:p>
                  </a:txBody>
                  <a:tcPr marL="8831" marR="8831" marT="8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996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effectLst/>
                          <a:latin typeface="Calibri"/>
                        </a:rPr>
                        <a:t>　</a:t>
                      </a:r>
                    </a:p>
                  </a:txBody>
                  <a:tcPr marL="8831" marR="8831" marT="8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effectLst/>
                          <a:latin typeface="宋体"/>
                        </a:rPr>
                        <a:t>　</a:t>
                      </a:r>
                    </a:p>
                  </a:txBody>
                  <a:tcPr marL="8831" marR="8831" marT="8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effectLst/>
                          <a:latin typeface="Calibri"/>
                        </a:rPr>
                        <a:t>　</a:t>
                      </a:r>
                    </a:p>
                  </a:txBody>
                  <a:tcPr marL="8831" marR="8831" marT="8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effectLst/>
                          <a:latin typeface="宋体"/>
                        </a:rPr>
                        <a:t>　</a:t>
                      </a:r>
                    </a:p>
                  </a:txBody>
                  <a:tcPr marL="8831" marR="8831" marT="8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effectLst/>
                          <a:latin typeface="Calibri"/>
                        </a:rPr>
                        <a:t>　</a:t>
                      </a:r>
                    </a:p>
                  </a:txBody>
                  <a:tcPr marL="8831" marR="8831" marT="8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effectLst/>
                          <a:latin typeface="Calibri"/>
                        </a:rPr>
                        <a:t>　</a:t>
                      </a:r>
                    </a:p>
                  </a:txBody>
                  <a:tcPr marL="8831" marR="8831" marT="8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effectLst/>
                          <a:latin typeface="Calibri"/>
                        </a:rPr>
                        <a:t>　</a:t>
                      </a:r>
                    </a:p>
                  </a:txBody>
                  <a:tcPr marL="8831" marR="8831" marT="8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effectLst/>
                          <a:latin typeface="宋体"/>
                        </a:rPr>
                        <a:t>　</a:t>
                      </a:r>
                    </a:p>
                  </a:txBody>
                  <a:tcPr marL="8831" marR="8831" marT="8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effectLst/>
                          <a:latin typeface="宋体"/>
                        </a:rPr>
                        <a:t>　</a:t>
                      </a:r>
                    </a:p>
                  </a:txBody>
                  <a:tcPr marL="8831" marR="8831" marT="8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effectLst/>
                          <a:latin typeface="宋体"/>
                        </a:rPr>
                        <a:t>　</a:t>
                      </a:r>
                    </a:p>
                  </a:txBody>
                  <a:tcPr marL="8831" marR="8831" marT="8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664079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CN" altLang="en-US" dirty="0" smtClean="0"/>
              <a:t>数据导出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</a:t>
            </a:r>
            <a:r>
              <a:rPr lang="zh-CN" altLang="en-US" dirty="0" smtClean="0"/>
              <a:t>查询出所需转出的数据并全选，点击工具栏上的“转出数据”按钮，系统提示选择需要导出的目录项（默认为全选），点确定后，选择文件导出的路径和保存文件名及保存类型后，点击保存，完成数据导出。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注意：保存文件名以备份的拼音首字母加备份日期命名，如</a:t>
            </a:r>
            <a:r>
              <a:rPr lang="en-US" altLang="zh-CN" dirty="0" smtClean="0"/>
              <a:t>BF20140915</a:t>
            </a:r>
            <a:r>
              <a:rPr lang="zh-CN" altLang="en-US" dirty="0" smtClean="0"/>
              <a:t>；导出文件的保存类型，建议选择</a:t>
            </a:r>
            <a:r>
              <a:rPr lang="en-US" altLang="zh-CN" dirty="0" smtClean="0"/>
              <a:t>Excel</a:t>
            </a:r>
            <a:r>
              <a:rPr lang="zh-CN" altLang="en-US" dirty="0" smtClean="0"/>
              <a:t>格式。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    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5036636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06168"/>
            <a:ext cx="8077200" cy="1143000"/>
          </a:xfrm>
        </p:spPr>
        <p:txBody>
          <a:bodyPr/>
          <a:lstStyle/>
          <a:p>
            <a:r>
              <a:rPr lang="zh-CN" altLang="en-US" dirty="0" smtClean="0"/>
              <a:t>系统备份与恢复</a:t>
            </a:r>
            <a:endParaRPr lang="zh-C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38200" y="1524000"/>
            <a:ext cx="7478216" cy="4641304"/>
          </a:xfrm>
        </p:spPr>
        <p:txBody>
          <a:bodyPr>
            <a:normAutofit/>
          </a:bodyPr>
          <a:lstStyle/>
          <a:p>
            <a:r>
              <a:rPr lang="zh-CN" altLang="en-US" sz="3600" dirty="0" smtClean="0"/>
              <a:t>数据备份</a:t>
            </a:r>
            <a:endParaRPr lang="en-US" altLang="zh-CN" sz="3600" dirty="0" smtClean="0"/>
          </a:p>
          <a:p>
            <a:pPr marL="0" indent="0">
              <a:buNone/>
            </a:pPr>
            <a:r>
              <a:rPr lang="en-US" altLang="zh-CN" sz="3600" dirty="0"/>
              <a:t> </a:t>
            </a:r>
            <a:r>
              <a:rPr lang="en-US" altLang="zh-CN" sz="3600" dirty="0" smtClean="0"/>
              <a:t>   </a:t>
            </a:r>
            <a:r>
              <a:rPr lang="zh-CN" altLang="en-US" sz="3600" dirty="0" smtClean="0"/>
              <a:t>在“数据与日志”下选择“数据备份”，选择文件存放路径，命名后保存，完成数据库的备份。</a:t>
            </a:r>
            <a:endParaRPr lang="en-US" altLang="zh-CN" sz="3600" dirty="0" smtClean="0"/>
          </a:p>
          <a:p>
            <a:pPr marL="0" indent="0">
              <a:buNone/>
            </a:pPr>
            <a:r>
              <a:rPr lang="zh-CN" altLang="en-US" sz="3600" dirty="0" smtClean="0"/>
              <a:t>注意：保存路径不要选择系统</a:t>
            </a:r>
            <a:r>
              <a:rPr lang="en-US" altLang="zh-CN" sz="3600" dirty="0" smtClean="0"/>
              <a:t>C</a:t>
            </a:r>
            <a:r>
              <a:rPr lang="zh-CN" altLang="en-US" sz="3600" dirty="0" smtClean="0"/>
              <a:t>盘，避免系统损坏丢失数据。</a:t>
            </a:r>
            <a:endParaRPr lang="zh-CN" sz="3600" dirty="0"/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7990656" cy="4525963"/>
          </a:xfrm>
        </p:spPr>
        <p:txBody>
          <a:bodyPr>
            <a:normAutofit/>
          </a:bodyPr>
          <a:lstStyle/>
          <a:p>
            <a:r>
              <a:rPr lang="zh-CN" altLang="en-US" sz="3600" dirty="0"/>
              <a:t>数据还原</a:t>
            </a:r>
            <a:endParaRPr lang="en-US" altLang="zh-CN" sz="3600" dirty="0"/>
          </a:p>
          <a:p>
            <a:pPr marL="0" indent="0">
              <a:buNone/>
            </a:pPr>
            <a:r>
              <a:rPr lang="zh-CN" altLang="en-US" sz="3600" dirty="0" smtClean="0"/>
              <a:t>    在</a:t>
            </a:r>
            <a:r>
              <a:rPr lang="zh-CN" altLang="en-US" sz="3600" dirty="0"/>
              <a:t>“数据与日志”下选择</a:t>
            </a:r>
            <a:r>
              <a:rPr lang="zh-CN" altLang="en-US" sz="3600" dirty="0" smtClean="0"/>
              <a:t>“数据恢复”</a:t>
            </a:r>
            <a:r>
              <a:rPr lang="zh-CN" altLang="en-US" sz="3600" dirty="0"/>
              <a:t>，</a:t>
            </a:r>
            <a:r>
              <a:rPr lang="zh-CN" altLang="en-US" sz="3600" dirty="0" smtClean="0"/>
              <a:t>选择备份文件</a:t>
            </a:r>
            <a:r>
              <a:rPr lang="zh-CN" altLang="en-US" sz="3600" dirty="0"/>
              <a:t>存放路径</a:t>
            </a:r>
            <a:r>
              <a:rPr lang="zh-CN" altLang="en-US" sz="3600" dirty="0" smtClean="0"/>
              <a:t>，打开备份文件，完成</a:t>
            </a:r>
            <a:r>
              <a:rPr lang="zh-CN" altLang="en-US" sz="3600" dirty="0"/>
              <a:t>数据库</a:t>
            </a:r>
            <a:r>
              <a:rPr lang="zh-CN" altLang="en-US" sz="3600" dirty="0" smtClean="0"/>
              <a:t>的恢复。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49559915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39952" y="3140968"/>
            <a:ext cx="2592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/>
              <a:t>谢谢</a:t>
            </a:r>
            <a:endParaRPr lang="zh-CN" altLang="en-US" sz="4400" dirty="0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63888" y="404664"/>
            <a:ext cx="4674096" cy="1143000"/>
          </a:xfrm>
        </p:spPr>
        <p:txBody>
          <a:bodyPr/>
          <a:lstStyle/>
          <a:p>
            <a:r>
              <a:rPr lang="zh-CN" altLang="en-US" dirty="0" smtClean="0"/>
              <a:t>电子文档管理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635896" y="1772816"/>
            <a:ext cx="4386064" cy="4297363"/>
          </a:xfrm>
        </p:spPr>
        <p:txBody>
          <a:bodyPr/>
          <a:lstStyle/>
          <a:p>
            <a:r>
              <a:rPr lang="zh-CN" altLang="en-US" dirty="0" smtClean="0"/>
              <a:t>录入</a:t>
            </a:r>
            <a:endParaRPr lang="en-US" altLang="zh-CN" dirty="0" smtClean="0"/>
          </a:p>
          <a:p>
            <a:r>
              <a:rPr lang="zh-CN" altLang="en-US" dirty="0" smtClean="0"/>
              <a:t>查询</a:t>
            </a:r>
            <a:endParaRPr lang="en-US" altLang="zh-CN" dirty="0" smtClean="0"/>
          </a:p>
          <a:p>
            <a:r>
              <a:rPr lang="zh-CN" altLang="en-US" dirty="0" smtClean="0"/>
              <a:t>修改</a:t>
            </a:r>
            <a:endParaRPr lang="en-US" altLang="zh-CN" dirty="0" smtClean="0"/>
          </a:p>
          <a:p>
            <a:r>
              <a:rPr lang="zh-CN" altLang="en-US" dirty="0" smtClean="0"/>
              <a:t>原文管理</a:t>
            </a:r>
            <a:endParaRPr lang="en-US" altLang="zh-CN" dirty="0" smtClean="0"/>
          </a:p>
          <a:p>
            <a:r>
              <a:rPr lang="zh-CN" altLang="en-US" dirty="0" smtClean="0"/>
              <a:t>报表打印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89040" y="-4806950"/>
            <a:ext cx="7767637" cy="1647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789109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录入注意事项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一、文件题名：是表达文件的中心内容、形式特征的名称。</a:t>
            </a:r>
          </a:p>
          <a:p>
            <a:r>
              <a:rPr lang="en-US" altLang="zh-CN" dirty="0"/>
              <a:t>1</a:t>
            </a:r>
            <a:r>
              <a:rPr lang="zh-CN" altLang="en-US" dirty="0"/>
              <a:t>、没有题名或者不能揭示内容时，应该依据其内容拟写</a:t>
            </a:r>
            <a:r>
              <a:rPr lang="zh-CN" altLang="en-US" dirty="0" smtClean="0"/>
              <a:t>题名。自</a:t>
            </a:r>
            <a:r>
              <a:rPr lang="zh-CN" altLang="en-US" dirty="0"/>
              <a:t>拟题名放在在原题名后面并加</a:t>
            </a:r>
            <a:r>
              <a:rPr lang="en-US" altLang="zh-CN" dirty="0"/>
              <a:t>[ ]</a:t>
            </a:r>
            <a:r>
              <a:rPr lang="zh-CN" altLang="en-US" dirty="0"/>
              <a:t>，比如某份文件的题名是：紧急通知</a:t>
            </a:r>
            <a:r>
              <a:rPr lang="zh-CN" altLang="en-US" dirty="0" smtClean="0"/>
              <a:t>，</a:t>
            </a:r>
            <a:r>
              <a:rPr lang="zh-CN" altLang="en-US" dirty="0"/>
              <a:t>可</a:t>
            </a:r>
            <a:r>
              <a:rPr lang="zh-CN" altLang="en-US" dirty="0" smtClean="0"/>
              <a:t>该</a:t>
            </a:r>
            <a:r>
              <a:rPr lang="zh-CN" altLang="en-US" dirty="0"/>
              <a:t>根据文件的内容自拟一个题名：紧急通知</a:t>
            </a:r>
            <a:r>
              <a:rPr lang="en-US" altLang="zh-CN" dirty="0"/>
              <a:t>[</a:t>
            </a:r>
            <a:r>
              <a:rPr lang="zh-CN" altLang="en-US" dirty="0"/>
              <a:t>关于加强公共场所消毒预防非典的紧急通知</a:t>
            </a:r>
            <a:r>
              <a:rPr lang="en-US" altLang="zh-CN" dirty="0"/>
              <a:t>]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0097568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2</a:t>
            </a:r>
            <a:r>
              <a:rPr lang="zh-CN" altLang="en-US" dirty="0"/>
              <a:t>、 涉及人事、干部任免，工资、级别变动人员的。要在原题名后面录入涉及本单位的相关人员，加“（）”。目的是为了提高档案 检索的准确率。</a:t>
            </a:r>
          </a:p>
          <a:p>
            <a:r>
              <a:rPr lang="en-US" altLang="zh-CN" dirty="0"/>
              <a:t>3</a:t>
            </a:r>
            <a:r>
              <a:rPr lang="zh-CN" altLang="en-US" dirty="0"/>
              <a:t>、题名中涉及到的方块数字一般换成阿拉伯数字。比如二</a:t>
            </a:r>
            <a:r>
              <a:rPr lang="en-US" altLang="zh-CN" dirty="0"/>
              <a:t>00</a:t>
            </a:r>
            <a:r>
              <a:rPr lang="zh-CN" altLang="en-US" dirty="0"/>
              <a:t>一</a:t>
            </a:r>
            <a:r>
              <a:rPr lang="zh-CN" altLang="en-US" dirty="0" smtClean="0"/>
              <a:t>，录</a:t>
            </a:r>
            <a:r>
              <a:rPr lang="zh-CN" altLang="en-US" dirty="0"/>
              <a:t>成</a:t>
            </a:r>
            <a:r>
              <a:rPr lang="en-US" altLang="zh-CN" dirty="0"/>
              <a:t>2001</a:t>
            </a:r>
            <a:r>
              <a:rPr lang="zh-CN" altLang="en-US" dirty="0"/>
              <a:t>。便于查询时候的统一。专用名词就不必，比如：</a:t>
            </a:r>
            <a:r>
              <a:rPr lang="zh-CN" altLang="en-US" dirty="0" smtClean="0"/>
              <a:t>“十二五”</a:t>
            </a:r>
            <a:r>
              <a:rPr lang="zh-CN" altLang="en-US" dirty="0"/>
              <a:t>规划。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2849774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/>
              <a:t>二、责任者。责任者有多个时，责任者之间以“</a:t>
            </a:r>
            <a:r>
              <a:rPr lang="en-US" altLang="zh-CN" dirty="0"/>
              <a:t>;”</a:t>
            </a:r>
            <a:r>
              <a:rPr lang="zh-CN" altLang="en-US" dirty="0"/>
              <a:t>相隔。三个以上责任者的，著录前面</a:t>
            </a:r>
            <a:r>
              <a:rPr lang="zh-CN" altLang="en-US" dirty="0" smtClean="0"/>
              <a:t>的两个和本单位名称，后面加</a:t>
            </a:r>
            <a:r>
              <a:rPr lang="zh-CN" altLang="en-US" dirty="0"/>
              <a:t>“</a:t>
            </a:r>
            <a:r>
              <a:rPr lang="zh-CN" altLang="en-US" dirty="0" smtClean="0"/>
              <a:t>等”。名人</a:t>
            </a:r>
            <a:r>
              <a:rPr lang="zh-CN" altLang="en-US" dirty="0"/>
              <a:t>责任者一般只著录姓名，必要时在姓名后著录职务、职称，并加“（）”。机关团体责任者必须著录全称</a:t>
            </a:r>
            <a:r>
              <a:rPr lang="zh-CN" altLang="en-US" dirty="0" smtClean="0"/>
              <a:t>或规范性的</a:t>
            </a:r>
            <a:r>
              <a:rPr lang="zh-CN" altLang="en-US" dirty="0"/>
              <a:t>通用简称。简称一旦确定，就必须前后统一，如：中国人民政治协商会议贵阳市委员会，</a:t>
            </a:r>
            <a:r>
              <a:rPr lang="zh-CN" altLang="en-US" dirty="0" smtClean="0"/>
              <a:t>简称贵阳市政协。</a:t>
            </a:r>
            <a:endParaRPr lang="zh-CN" alt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0023992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CN" altLang="en-US" dirty="0"/>
              <a:t>三、文件形成时间：一般公私文书、信札为发文时间。决议、决定、命令、法令、规程、规范、标准、条例等法规性文件为通过或发布时间。条约、合同、协议为签署时间。</a:t>
            </a:r>
            <a:r>
              <a:rPr lang="zh-CN" altLang="en-US" dirty="0" smtClean="0"/>
              <a:t>时间项统一用</a:t>
            </a:r>
            <a:r>
              <a:rPr lang="en-US" altLang="zh-CN" dirty="0"/>
              <a:t>8</a:t>
            </a:r>
            <a:r>
              <a:rPr lang="zh-CN" altLang="en-US" dirty="0"/>
              <a:t>位阿拉伯数字表示，第</a:t>
            </a:r>
            <a:r>
              <a:rPr lang="en-US" altLang="zh-CN" dirty="0"/>
              <a:t>1-4</a:t>
            </a:r>
            <a:r>
              <a:rPr lang="zh-CN" altLang="en-US" dirty="0"/>
              <a:t>位表示年，第</a:t>
            </a:r>
            <a:r>
              <a:rPr lang="en-US" altLang="zh-CN" dirty="0"/>
              <a:t>5-6</a:t>
            </a:r>
            <a:r>
              <a:rPr lang="zh-CN" altLang="en-US" dirty="0"/>
              <a:t>位表示月，第</a:t>
            </a:r>
            <a:r>
              <a:rPr lang="en-US" altLang="zh-CN" dirty="0"/>
              <a:t>7-8</a:t>
            </a:r>
            <a:r>
              <a:rPr lang="zh-CN" altLang="en-US" dirty="0"/>
              <a:t>位表示日。如：“</a:t>
            </a:r>
            <a:r>
              <a:rPr lang="en-US" altLang="zh-CN" dirty="0"/>
              <a:t>19810824”</a:t>
            </a:r>
            <a:r>
              <a:rPr lang="zh-CN" altLang="en-US" dirty="0"/>
              <a:t>表示</a:t>
            </a:r>
            <a:r>
              <a:rPr lang="en-US" altLang="zh-CN" dirty="0"/>
              <a:t>1981</a:t>
            </a:r>
            <a:r>
              <a:rPr lang="zh-CN" altLang="en-US" dirty="0"/>
              <a:t>年</a:t>
            </a:r>
            <a:r>
              <a:rPr lang="en-US" altLang="zh-CN" dirty="0"/>
              <a:t>8</a:t>
            </a:r>
            <a:r>
              <a:rPr lang="zh-CN" altLang="en-US" dirty="0"/>
              <a:t>月</a:t>
            </a:r>
            <a:r>
              <a:rPr lang="en-US" altLang="zh-CN" dirty="0"/>
              <a:t>24</a:t>
            </a:r>
            <a:r>
              <a:rPr lang="zh-CN" altLang="en-US" dirty="0"/>
              <a:t>日。由于文件时间不完整或部分时间字迹不清，月日缺少，不清楚的部分以“</a:t>
            </a:r>
            <a:r>
              <a:rPr lang="en-US" altLang="zh-CN" dirty="0"/>
              <a:t>0”</a:t>
            </a:r>
            <a:r>
              <a:rPr lang="zh-CN" altLang="en-US" dirty="0"/>
              <a:t>补齐</a:t>
            </a:r>
            <a:r>
              <a:rPr lang="en-US" altLang="zh-CN" dirty="0"/>
              <a:t>8</a:t>
            </a:r>
            <a:r>
              <a:rPr lang="zh-CN" altLang="en-US" dirty="0"/>
              <a:t>位。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7296140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四、文件编号</a:t>
            </a:r>
            <a:r>
              <a:rPr lang="zh-CN" altLang="en-US" dirty="0" smtClean="0"/>
              <a:t>：文件</a:t>
            </a:r>
            <a:r>
              <a:rPr lang="zh-CN" altLang="en-US" dirty="0"/>
              <a:t>编号一般照原文</a:t>
            </a:r>
            <a:r>
              <a:rPr lang="zh-CN" altLang="en-US" dirty="0" smtClean="0"/>
              <a:t>著录</a:t>
            </a:r>
            <a:r>
              <a:rPr lang="en-US" altLang="zh-CN" dirty="0"/>
              <a:t>,</a:t>
            </a:r>
            <a:r>
              <a:rPr lang="zh-CN" altLang="en-US" dirty="0" smtClean="0"/>
              <a:t>统一著录为半角方形括号</a:t>
            </a:r>
            <a:r>
              <a:rPr lang="en-US" altLang="zh-CN" dirty="0" smtClean="0"/>
              <a:t> [  ]</a:t>
            </a:r>
            <a:r>
              <a:rPr lang="zh-CN" altLang="en-US" dirty="0" smtClean="0"/>
              <a:t>。</a:t>
            </a:r>
            <a:endParaRPr lang="zh-CN" alt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062835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五、保管</a:t>
            </a:r>
            <a:r>
              <a:rPr lang="zh-CN" altLang="en-US" dirty="0"/>
              <a:t>期限：</a:t>
            </a:r>
            <a:r>
              <a:rPr lang="zh-CN" altLang="en-US" dirty="0" smtClean="0"/>
              <a:t>著录档案上</a:t>
            </a:r>
            <a:r>
              <a:rPr lang="zh-CN" altLang="en-US" dirty="0"/>
              <a:t>的保管期限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         保管期限分永久和定期</a:t>
            </a:r>
            <a:endParaRPr lang="en-US" altLang="zh-CN" dirty="0" smtClean="0"/>
          </a:p>
          <a:p>
            <a:r>
              <a:rPr lang="zh-CN" altLang="en-US" dirty="0" smtClean="0"/>
              <a:t>         定期包括定期</a:t>
            </a:r>
            <a:r>
              <a:rPr lang="en-US" altLang="zh-CN" dirty="0" smtClean="0"/>
              <a:t>30</a:t>
            </a:r>
            <a:r>
              <a:rPr lang="zh-CN" altLang="en-US" dirty="0" smtClean="0"/>
              <a:t>年、定期</a:t>
            </a:r>
            <a:r>
              <a:rPr lang="en-US" altLang="zh-CN" dirty="0" smtClean="0"/>
              <a:t>10</a:t>
            </a:r>
          </a:p>
          <a:p>
            <a:pPr marL="0" indent="0">
              <a:buNone/>
            </a:pPr>
            <a:endParaRPr lang="zh-CN" alt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2971526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5rpkfSAY2XQl9CRvNvPMK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48BxRTjzwKhAarpC8SPOi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rdC8eV6YWWfpMhsRT8jq"/>
</p:tagLst>
</file>

<file path=ppt/theme/theme1.xml><?xml version="1.0" encoding="utf-8"?>
<a:theme xmlns:a="http://schemas.openxmlformats.org/drawingml/2006/main" name="培训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1682</Words>
  <Application>Microsoft Office PowerPoint</Application>
  <PresentationFormat>全屏显示(4:3)</PresentationFormat>
  <Paragraphs>306</Paragraphs>
  <Slides>27</Slides>
  <Notes>8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28" baseType="lpstr">
      <vt:lpstr>培训</vt:lpstr>
      <vt:lpstr>贵阳市机关电子文件归档管理利用系统</vt:lpstr>
      <vt:lpstr>PowerPoint 演示文稿</vt:lpstr>
      <vt:lpstr>电子文档管理</vt:lpstr>
      <vt:lpstr>录入注意事项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查询</vt:lpstr>
      <vt:lpstr>修改</vt:lpstr>
      <vt:lpstr>原文管理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数据管理</vt:lpstr>
      <vt:lpstr>PowerPoint 演示文稿</vt:lpstr>
      <vt:lpstr>PowerPoint 演示文稿</vt:lpstr>
      <vt:lpstr>PowerPoint 演示文稿</vt:lpstr>
      <vt:lpstr>PowerPoint 演示文稿</vt:lpstr>
      <vt:lpstr>系统备份与恢复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2014-09-14T13:22:18Z</dcterms:created>
  <dcterms:modified xsi:type="dcterms:W3CDTF">2014-09-29T07:37:43Z</dcterms:modified>
</cp:coreProperties>
</file>